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59" r:id="rId3"/>
    <p:sldId id="258" r:id="rId4"/>
    <p:sldId id="260" r:id="rId5"/>
    <p:sldId id="262" r:id="rId6"/>
    <p:sldId id="263" r:id="rId7"/>
    <p:sldId id="261" r:id="rId8"/>
    <p:sldId id="268" r:id="rId9"/>
    <p:sldId id="269" r:id="rId10"/>
    <p:sldId id="265" r:id="rId11"/>
    <p:sldId id="264" r:id="rId12"/>
    <p:sldId id="266" r:id="rId13"/>
    <p:sldId id="270" r:id="rId14"/>
    <p:sldId id="267" r:id="rId15"/>
    <p:sldId id="272" r:id="rId16"/>
    <p:sldId id="274" r:id="rId17"/>
    <p:sldId id="271" r:id="rId18"/>
    <p:sldId id="275" r:id="rId19"/>
    <p:sldId id="276" r:id="rId20"/>
    <p:sldId id="277" r:id="rId21"/>
    <p:sldId id="278" r:id="rId22"/>
    <p:sldId id="279" r:id="rId23"/>
    <p:sldId id="280" r:id="rId24"/>
    <p:sldId id="283" r:id="rId25"/>
    <p:sldId id="284" r:id="rId26"/>
    <p:sldId id="285" r:id="rId27"/>
    <p:sldId id="287" r:id="rId28"/>
    <p:sldId id="288" r:id="rId29"/>
    <p:sldId id="289" r:id="rId30"/>
    <p:sldId id="290" r:id="rId31"/>
    <p:sldId id="291" r:id="rId32"/>
    <p:sldId id="281" r:id="rId33"/>
    <p:sldId id="282" r:id="rId34"/>
    <p:sldId id="292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3363"/>
    <a:srgbClr val="4C1534"/>
    <a:srgbClr val="E233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/>
    <p:restoredTop sz="94646"/>
  </p:normalViewPr>
  <p:slideViewPr>
    <p:cSldViewPr snapToGrid="0" snapToObjects="1">
      <p:cViewPr>
        <p:scale>
          <a:sx n="95" d="100"/>
          <a:sy n="95" d="100"/>
        </p:scale>
        <p:origin x="640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27B1A-97C3-F44E-80C8-9B351F4F3151}" type="datetimeFigureOut">
              <a:rPr lang="en-US" smtClean="0"/>
              <a:t>5/11/18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AA9AD-A87E-D446-A2B9-35B6EAA8AA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934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AA9AD-A87E-D446-A2B9-35B6EAA8AA5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359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etacritic.com/" TargetMode="External"/><Relationship Id="rId4" Type="http://schemas.openxmlformats.org/officeDocument/2006/relationships/hyperlink" Target="http://www.pitchfork.com/" TargetMode="External"/><Relationship Id="rId5" Type="http://schemas.openxmlformats.org/officeDocument/2006/relationships/hyperlink" Target="http://www.albumoftheyear.com/" TargetMode="External"/><Relationship Id="rId6" Type="http://schemas.openxmlformats.org/officeDocument/2006/relationships/hyperlink" Target="http://www.chartmetric.io/" TargetMode="External"/><Relationship Id="rId7" Type="http://schemas.openxmlformats.org/officeDocument/2006/relationships/hyperlink" Target="http://www.billboard.com/" TargetMode="External"/><Relationship Id="rId8" Type="http://schemas.openxmlformats.org/officeDocument/2006/relationships/hyperlink" Target="http://www.genius.com/" TargetMode="External"/><Relationship Id="rId9" Type="http://schemas.openxmlformats.org/officeDocument/2006/relationships/hyperlink" Target="http://www.thesource.com/" TargetMode="External"/><Relationship Id="rId10" Type="http://schemas.openxmlformats.org/officeDocument/2006/relationships/hyperlink" Target="http://www.xxlmag.com/" TargetMode="External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ww.wikipedia.com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hyperlink" Target="http://www.hiphople.com/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kedin.com/in/lucaseo" TargetMode="External"/><Relationship Id="rId4" Type="http://schemas.openxmlformats.org/officeDocument/2006/relationships/hyperlink" Target="http://www.lucaseo.github.io/" TargetMode="External"/><Relationship Id="rId5" Type="http://schemas.openxmlformats.org/officeDocument/2006/relationships/hyperlink" Target="https://github.com/lucaseo/content-worth-debut-artist-classification-project" TargetMode="External"/><Relationship Id="rId6" Type="http://schemas.openxmlformats.org/officeDocument/2006/relationships/hyperlink" Target="http://www.luca.herokuapp.com/" TargetMode="External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ww.github.com/lucaseo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1066" y="2292824"/>
            <a:ext cx="11510725" cy="666644"/>
          </a:xfrm>
        </p:spPr>
        <p:txBody>
          <a:bodyPr>
            <a:noAutofit/>
          </a:bodyPr>
          <a:lstStyle/>
          <a:p>
            <a:r>
              <a:rPr lang="en-US" b="1" u="sng" dirty="0" smtClean="0"/>
              <a:t>Content-worth </a:t>
            </a:r>
            <a:r>
              <a:rPr lang="en-US" b="1" u="sng" dirty="0" smtClean="0"/>
              <a:t>debut artist classifier</a:t>
            </a:r>
            <a:endParaRPr lang="en-US" b="1" u="sn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010" y="3095944"/>
            <a:ext cx="10993546" cy="590321"/>
          </a:xfrm>
        </p:spPr>
        <p:txBody>
          <a:bodyPr/>
          <a:lstStyle/>
          <a:p>
            <a:endParaRPr lang="en-US" sz="18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691850" y="4182035"/>
            <a:ext cx="47737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800" b="1" dirty="0" err="1" smtClean="0">
                <a:solidFill>
                  <a:schemeClr val="bg1"/>
                </a:solidFill>
              </a:rPr>
              <a:t>Wonyoung</a:t>
            </a:r>
            <a:r>
              <a:rPr lang="en-US" altLang="ko-KR" sz="2800" b="1" dirty="0" smtClean="0">
                <a:solidFill>
                  <a:schemeClr val="bg1"/>
                </a:solidFill>
              </a:rPr>
              <a:t> Lucas </a:t>
            </a:r>
            <a:r>
              <a:rPr lang="en-US" altLang="ko-KR" sz="2800" b="1" dirty="0" err="1" smtClean="0">
                <a:solidFill>
                  <a:schemeClr val="bg1"/>
                </a:solidFill>
              </a:rPr>
              <a:t>Seo</a:t>
            </a:r>
            <a:endParaRPr lang="en-US" altLang="ko-KR" sz="2800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710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Define variables / input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56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74875" y="2354873"/>
            <a:ext cx="663281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Binary Classification</a:t>
            </a:r>
          </a:p>
          <a:p>
            <a:endParaRPr lang="en-US" sz="2800" dirty="0"/>
          </a:p>
          <a:p>
            <a:r>
              <a:rPr lang="en-US" altLang="ko-KR" sz="2800" dirty="0" smtClean="0"/>
              <a:t>1</a:t>
            </a:r>
            <a:r>
              <a:rPr lang="ko-KR" altLang="en-US" sz="2800" dirty="0" smtClean="0"/>
              <a:t> </a:t>
            </a:r>
            <a:r>
              <a:rPr lang="en-US" altLang="ko-KR" sz="2800" dirty="0" smtClean="0"/>
              <a:t>:</a:t>
            </a:r>
            <a:r>
              <a:rPr lang="ko-KR" altLang="en-US" sz="2800" dirty="0" smtClean="0"/>
              <a:t>  </a:t>
            </a:r>
            <a:r>
              <a:rPr lang="en-US" altLang="ko-KR" sz="2800" dirty="0" smtClean="0"/>
              <a:t>Worth-creating a content with this artist</a:t>
            </a:r>
            <a:endParaRPr lang="en-US" altLang="ko-KR" sz="2800" dirty="0" smtClean="0"/>
          </a:p>
          <a:p>
            <a:endParaRPr lang="en-US" sz="2800" dirty="0"/>
          </a:p>
          <a:p>
            <a:r>
              <a:rPr lang="en-US" altLang="ko-KR" sz="2800" dirty="0" smtClean="0"/>
              <a:t>0</a:t>
            </a:r>
            <a:r>
              <a:rPr lang="ko-KR" altLang="en-US" sz="2800" dirty="0" smtClean="0"/>
              <a:t> </a:t>
            </a:r>
            <a:r>
              <a:rPr lang="en-US" altLang="ko-KR" sz="2800" dirty="0" smtClean="0"/>
              <a:t>:</a:t>
            </a:r>
            <a:r>
              <a:rPr lang="ko-KR" altLang="en-US" sz="2800" dirty="0" smtClean="0"/>
              <a:t>  </a:t>
            </a:r>
            <a:r>
              <a:rPr lang="en-US" altLang="ko-KR" sz="2800" dirty="0" smtClean="0"/>
              <a:t>Ignore this artist</a:t>
            </a:r>
            <a:endParaRPr lang="en-US" altLang="ko-KR" sz="2800" dirty="0" smtClean="0"/>
          </a:p>
        </p:txBody>
      </p:sp>
      <p:sp>
        <p:nvSpPr>
          <p:cNvPr id="4" name="TextBox 3"/>
          <p:cNvSpPr txBox="1"/>
          <p:nvPr/>
        </p:nvSpPr>
        <p:spPr>
          <a:xfrm rot="12660998">
            <a:off x="6153468" y="4005124"/>
            <a:ext cx="10283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sym typeface="Wingdings"/>
              </a:rPr>
              <a:t></a:t>
            </a:r>
            <a:endParaRPr lang="en-US" sz="4400" dirty="0"/>
          </a:p>
        </p:txBody>
      </p:sp>
      <p:sp>
        <p:nvSpPr>
          <p:cNvPr id="5" name="TextBox 4"/>
          <p:cNvSpPr txBox="1"/>
          <p:nvPr/>
        </p:nvSpPr>
        <p:spPr>
          <a:xfrm>
            <a:off x="7572432" y="4606852"/>
            <a:ext cx="41489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HIPHOPLE editors</a:t>
            </a:r>
            <a:endParaRPr lang="en-US" altLang="ko-KR" sz="2000" dirty="0" smtClean="0"/>
          </a:p>
          <a:p>
            <a:r>
              <a:rPr lang="en-US" altLang="ko-KR" sz="2000" dirty="0" smtClean="0"/>
              <a:t>participated in labeling process based on their domain knowledge</a:t>
            </a: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563888" y="795391"/>
            <a:ext cx="8054788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u="sng" dirty="0" smtClean="0"/>
              <a:t>Target Variable</a:t>
            </a:r>
            <a:endParaRPr lang="en-US" sz="1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950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2769" y="930456"/>
            <a:ext cx="94988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u="sng" dirty="0" smtClean="0"/>
              <a:t>Independent Variables (Features, Input)</a:t>
            </a:r>
            <a:endParaRPr lang="en-US" sz="3600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777922" y="2056686"/>
            <a:ext cx="985870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Rows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:</a:t>
            </a:r>
            <a:r>
              <a:rPr lang="ko-KR" altLang="en-US" sz="2400" dirty="0" smtClean="0"/>
              <a:t> </a:t>
            </a:r>
            <a:r>
              <a:rPr lang="en-US" altLang="ko-KR" sz="2400" b="1" dirty="0" smtClean="0"/>
              <a:t>Debut Album </a:t>
            </a:r>
            <a:r>
              <a:rPr lang="en-US" altLang="ko-KR" sz="2400" dirty="0" smtClean="0"/>
              <a:t>released from Jan 1</a:t>
            </a:r>
            <a:r>
              <a:rPr lang="en-US" altLang="ko-KR" sz="2400" baseline="30000" dirty="0" smtClean="0"/>
              <a:t>st</a:t>
            </a:r>
            <a:r>
              <a:rPr lang="en-US" altLang="ko-KR" sz="2400" dirty="0" smtClean="0"/>
              <a:t> 2011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to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Apr 18</a:t>
            </a:r>
            <a:r>
              <a:rPr lang="en-US" altLang="ko-KR" sz="2400" baseline="30000" dirty="0" smtClean="0"/>
              <a:t>th</a:t>
            </a:r>
            <a:r>
              <a:rPr lang="en-US" altLang="ko-KR" sz="2400" dirty="0" smtClean="0"/>
              <a:t> 2018</a:t>
            </a:r>
            <a:endParaRPr lang="en-US" sz="2400" b="1" dirty="0"/>
          </a:p>
          <a:p>
            <a:endParaRPr lang="en-US" sz="2400" b="1" dirty="0"/>
          </a:p>
          <a:p>
            <a:r>
              <a:rPr lang="en-US" sz="2400" dirty="0"/>
              <a:t>	</a:t>
            </a:r>
            <a:r>
              <a:rPr lang="en-US" altLang="ko-KR" sz="2400" dirty="0" smtClean="0"/>
              <a:t>-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Genre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/>
              <a:t>	</a:t>
            </a:r>
            <a:r>
              <a:rPr lang="en-US" altLang="ko-KR" sz="2400" dirty="0" smtClean="0"/>
              <a:t>-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Count of single </a:t>
            </a:r>
            <a:r>
              <a:rPr lang="en-US" altLang="ko-KR" sz="2400" dirty="0" smtClean="0"/>
              <a:t>a</a:t>
            </a:r>
            <a:r>
              <a:rPr lang="en-US" altLang="ko-KR" sz="2400" dirty="0" smtClean="0"/>
              <a:t>lbum released before the official album release</a:t>
            </a:r>
          </a:p>
          <a:p>
            <a:endParaRPr lang="en-US" altLang="ko-KR" sz="2400" dirty="0"/>
          </a:p>
          <a:p>
            <a:r>
              <a:rPr lang="en-US" altLang="ko-KR" sz="2400" dirty="0" smtClean="0"/>
              <a:t>	-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Count of articles published by Music / Culture Media Press</a:t>
            </a:r>
          </a:p>
          <a:p>
            <a:endParaRPr lang="en-US" altLang="ko-KR" sz="2400" dirty="0"/>
          </a:p>
          <a:p>
            <a:r>
              <a:rPr lang="en-US" altLang="ko-KR" sz="2400" dirty="0" smtClean="0"/>
              <a:t>	- </a:t>
            </a:r>
            <a:r>
              <a:rPr lang="en-US" altLang="ko-KR" sz="2400" dirty="0" smtClean="0"/>
              <a:t>Ratings from Music Media Press</a:t>
            </a:r>
          </a:p>
          <a:p>
            <a:endParaRPr lang="en-US" altLang="ko-KR" sz="2400" dirty="0"/>
          </a:p>
          <a:p>
            <a:r>
              <a:rPr lang="en-US" altLang="ko-KR" sz="2400" dirty="0" smtClean="0"/>
              <a:t>	</a:t>
            </a:r>
            <a:r>
              <a:rPr lang="en-US" altLang="ko-KR" sz="2400" dirty="0" smtClean="0"/>
              <a:t>-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Number of SNS followers of each artist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1820457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Collecting data (crawling)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097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1481130"/>
              </p:ext>
            </p:extLst>
          </p:nvPr>
        </p:nvGraphicFramePr>
        <p:xfrm>
          <a:off x="667224" y="1514903"/>
          <a:ext cx="10605828" cy="51452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6547"/>
                <a:gridCol w="3144005"/>
                <a:gridCol w="3535276"/>
              </a:tblGrid>
              <a:tr h="526559">
                <a:tc>
                  <a:txBody>
                    <a:bodyPr/>
                    <a:lstStyle/>
                    <a:p>
                      <a:pPr algn="ctr"/>
                      <a:r>
                        <a:rPr lang="en-US" altLang="ko-KR" b="1" dirty="0" smtClean="0"/>
                        <a:t>Crawling Data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/>
                        <a:t>Crawling</a:t>
                      </a:r>
                      <a:r>
                        <a:rPr lang="en-US" altLang="ko-KR" baseline="0" dirty="0" smtClean="0"/>
                        <a:t> Target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/>
                        <a:t>Crawling Python Library</a:t>
                      </a:r>
                      <a:endParaRPr lang="en-US" dirty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 smtClean="0"/>
                        <a:t>Debut album by year</a:t>
                      </a:r>
                      <a:endParaRPr lang="en-US" b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solidFill>
                            <a:schemeClr val="tx1"/>
                          </a:solidFill>
                          <a:hlinkClick r:id="rId2"/>
                        </a:rPr>
                        <a:t>www.wikipedia.com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/>
                        <a:t>Requests, </a:t>
                      </a:r>
                      <a:r>
                        <a:rPr lang="en-US" b="1" dirty="0" err="1" smtClean="0"/>
                        <a:t>BeautifulSoup</a:t>
                      </a:r>
                      <a:endParaRPr lang="en-US" b="1" dirty="0" smtClean="0"/>
                    </a:p>
                  </a:txBody>
                  <a:tcPr anchor="ctr"/>
                </a:tc>
              </a:tr>
              <a:tr h="516589"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 smtClean="0"/>
                        <a:t>Ratings</a:t>
                      </a:r>
                      <a:endParaRPr lang="en-US" b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hlinkClick r:id="rId3"/>
                        </a:rPr>
                        <a:t>www.metacritic.com</a:t>
                      </a: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b="1" dirty="0" err="1" smtClean="0"/>
                        <a:t>Scrapy</a:t>
                      </a:r>
                      <a:endParaRPr lang="en-US" b="1" dirty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b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hlinkClick r:id="rId4"/>
                        </a:rPr>
                        <a:t>www.pitchfork.com</a:t>
                      </a:r>
                      <a:endParaRPr kumimoji="0" lang="en-US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b="1" dirty="0" smtClean="0"/>
                        <a:t>Requests</a:t>
                      </a:r>
                      <a:endParaRPr lang="en-US" b="1" dirty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lvl="1" algn="l"/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hlinkClick r:id="rId5"/>
                        </a:rPr>
                        <a:t>www.albumoftheyear.com</a:t>
                      </a: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b="1" dirty="0" smtClean="0"/>
                        <a:t>Requests, </a:t>
                      </a:r>
                      <a:r>
                        <a:rPr lang="en-US" b="1" dirty="0" err="1" smtClean="0"/>
                        <a:t>BeautifulSoup</a:t>
                      </a:r>
                      <a:endParaRPr lang="en-US" b="1" dirty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 smtClean="0"/>
                        <a:t>SNS followers of</a:t>
                      </a:r>
                      <a:r>
                        <a:rPr lang="en-US" altLang="ko-KR" b="1" baseline="0" dirty="0" smtClean="0"/>
                        <a:t> each artist</a:t>
                      </a:r>
                      <a:endParaRPr lang="en-US" altLang="ko-KR" b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solidFill>
                            <a:schemeClr val="tx1"/>
                          </a:solidFill>
                          <a:hlinkClick r:id="rId6"/>
                        </a:rPr>
                        <a:t>www.chartmetric.io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b="1" dirty="0" smtClean="0"/>
                        <a:t>Selenium</a:t>
                      </a:r>
                      <a:endParaRPr lang="en-US" b="1" dirty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 smtClean="0"/>
                        <a:t>Count of related article</a:t>
                      </a:r>
                      <a:endParaRPr lang="en-US" b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tx1"/>
                          </a:solidFill>
                          <a:hlinkClick r:id="rId7"/>
                        </a:rPr>
                        <a:t>www.billboard.com</a:t>
                      </a:r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/>
                        <a:t>Requests, </a:t>
                      </a:r>
                      <a:r>
                        <a:rPr lang="en-US" b="1" dirty="0" err="1" smtClean="0"/>
                        <a:t>BeautifulSoup</a:t>
                      </a:r>
                      <a:endParaRPr lang="en-US" b="1" dirty="0" smtClean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lvl="1" algn="l"/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tx1"/>
                          </a:solidFill>
                          <a:hlinkClick r:id="rId8"/>
                        </a:rPr>
                        <a:t>www.genius.com</a:t>
                      </a:r>
                      <a:endParaRPr lang="en-US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/>
                        <a:t>Requests, </a:t>
                      </a:r>
                      <a:r>
                        <a:rPr lang="en-US" b="1" dirty="0" err="1" smtClean="0"/>
                        <a:t>BeautifulSoup</a:t>
                      </a:r>
                      <a:endParaRPr lang="en-US" b="1" dirty="0" smtClean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lvl="1" algn="l"/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tx1"/>
                          </a:solidFill>
                          <a:hlinkClick r:id="rId9"/>
                        </a:rPr>
                        <a:t>www.thesource.com</a:t>
                      </a:r>
                      <a:endParaRPr lang="en-US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/>
                        <a:t>Requests, </a:t>
                      </a:r>
                      <a:r>
                        <a:rPr lang="en-US" b="1" dirty="0" err="1" smtClean="0"/>
                        <a:t>BeautifulSoup</a:t>
                      </a:r>
                      <a:endParaRPr lang="en-US" b="1" dirty="0" smtClean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lvl="1" algn="l"/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tx1"/>
                          </a:solidFill>
                          <a:hlinkClick r:id="rId10"/>
                        </a:rPr>
                        <a:t>www.xxlmag.com</a:t>
                      </a:r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/>
                        <a:t>Requests, </a:t>
                      </a:r>
                      <a:r>
                        <a:rPr lang="en-US" b="1" dirty="0" err="1" smtClean="0"/>
                        <a:t>BeautifulSoup</a:t>
                      </a:r>
                      <a:endParaRPr lang="en-US" b="1" dirty="0" smtClean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667224" y="692203"/>
            <a:ext cx="1079225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600" b="1" u="sng" dirty="0" smtClean="0"/>
              <a:t>Data Crawling </a:t>
            </a:r>
            <a:r>
              <a:rPr lang="ko-KR" altLang="en-US" sz="3600" b="1" u="sng" dirty="0" smtClean="0">
                <a:sym typeface="Wingdings"/>
              </a:rPr>
              <a:t> </a:t>
            </a:r>
            <a:r>
              <a:rPr lang="en-US" altLang="ko-KR" sz="3600" b="1" u="sng" dirty="0">
                <a:sym typeface="Wingdings"/>
              </a:rPr>
              <a:t>S</a:t>
            </a:r>
            <a:r>
              <a:rPr lang="en-US" altLang="ko-KR" sz="3600" b="1" u="sng" dirty="0" smtClean="0">
                <a:sym typeface="Wingdings"/>
              </a:rPr>
              <a:t>tored in </a:t>
            </a:r>
            <a:r>
              <a:rPr lang="en-US" altLang="ko-KR" sz="3600" b="1" u="sng" dirty="0" smtClean="0">
                <a:sym typeface="Wingdings"/>
              </a:rPr>
              <a:t>AWS</a:t>
            </a:r>
            <a:r>
              <a:rPr lang="ko-KR" altLang="en-US" sz="3600" b="1" u="sng" dirty="0" smtClean="0">
                <a:sym typeface="Wingdings"/>
              </a:rPr>
              <a:t> </a:t>
            </a:r>
            <a:r>
              <a:rPr lang="en-US" altLang="ko-KR" sz="3600" b="1" u="sng" dirty="0" smtClean="0">
                <a:sym typeface="Wingdings"/>
              </a:rPr>
              <a:t>EC2 MySQL </a:t>
            </a:r>
            <a:r>
              <a:rPr lang="en-US" altLang="ko-KR" sz="3600" b="1" u="sng" dirty="0" smtClean="0">
                <a:sym typeface="Wingdings"/>
              </a:rPr>
              <a:t>DB</a:t>
            </a:r>
            <a:endParaRPr lang="en-US" sz="3600" u="sng" dirty="0"/>
          </a:p>
        </p:txBody>
      </p:sp>
    </p:spTree>
    <p:extLst>
      <p:ext uri="{BB962C8B-B14F-4D97-AF65-F5344CB8AC3E}">
        <p14:creationId xmlns:p14="http://schemas.microsoft.com/office/powerpoint/2010/main" val="1915642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Target </a:t>
            </a:r>
            <a:r>
              <a:rPr lang="en-US" altLang="ko-KR" b="1" dirty="0" smtClean="0"/>
              <a:t>Variable Class </a:t>
            </a:r>
            <a:r>
              <a:rPr lang="en-US" altLang="ko-KR" b="1" dirty="0" smtClean="0"/>
              <a:t>Labeling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064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44" t="13317"/>
          <a:stretch/>
        </p:blipFill>
        <p:spPr>
          <a:xfrm>
            <a:off x="4573204" y="632411"/>
            <a:ext cx="6916237" cy="512354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06524" y="4126248"/>
            <a:ext cx="4204112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altLang="ko-KR" sz="2200" dirty="0" smtClean="0"/>
              <a:t>Editors participated </a:t>
            </a:r>
            <a:r>
              <a:rPr lang="en-US" altLang="ko-KR" sz="2200" smtClean="0"/>
              <a:t>in labeling </a:t>
            </a:r>
            <a:r>
              <a:rPr lang="en-US" altLang="ko-KR" sz="2200" dirty="0" smtClean="0"/>
              <a:t>the class as 1 , 0</a:t>
            </a:r>
            <a:endParaRPr lang="en-US" altLang="ko-KR" sz="2200" dirty="0" smtClean="0"/>
          </a:p>
          <a:p>
            <a:pPr marL="342900" indent="-342900">
              <a:buFont typeface="Arial" charset="0"/>
              <a:buChar char="•"/>
            </a:pPr>
            <a:endParaRPr lang="en-US" altLang="ko-KR" sz="2200" dirty="0"/>
          </a:p>
          <a:p>
            <a:pPr marL="342900" indent="-342900">
              <a:buFont typeface="Arial" charset="0"/>
              <a:buChar char="•"/>
            </a:pPr>
            <a:r>
              <a:rPr lang="en-US" altLang="ko-KR" sz="2200" dirty="0" smtClean="0"/>
              <a:t>Labeling sheet was shared via Google Spreadsheet</a:t>
            </a:r>
            <a:endParaRPr lang="en-US" sz="2200" dirty="0"/>
          </a:p>
        </p:txBody>
      </p:sp>
      <p:cxnSp>
        <p:nvCxnSpPr>
          <p:cNvPr id="5" name="Curved Connector 4"/>
          <p:cNvCxnSpPr>
            <a:stCxn id="3" idx="0"/>
          </p:cNvCxnSpPr>
          <p:nvPr/>
        </p:nvCxnSpPr>
        <p:spPr>
          <a:xfrm rot="5400000" flipH="1" flipV="1">
            <a:off x="3229658" y="1567446"/>
            <a:ext cx="1637725" cy="3479880"/>
          </a:xfrm>
          <a:prstGeom prst="curvedConnector2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27547" y="841278"/>
            <a:ext cx="4681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u="sng" dirty="0" smtClean="0"/>
              <a:t>Labeling</a:t>
            </a:r>
            <a:endParaRPr lang="en-US" sz="3600" u="sng" dirty="0"/>
          </a:p>
        </p:txBody>
      </p:sp>
      <p:sp>
        <p:nvSpPr>
          <p:cNvPr id="6" name="TextBox 5"/>
          <p:cNvSpPr txBox="1"/>
          <p:nvPr/>
        </p:nvSpPr>
        <p:spPr>
          <a:xfrm>
            <a:off x="7589493" y="5155792"/>
            <a:ext cx="40625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charset="0"/>
              <a:buChar char="•"/>
            </a:pPr>
            <a:r>
              <a:rPr lang="en-US" sz="1200" b="1" dirty="0"/>
              <a:t>I</a:t>
            </a:r>
            <a:r>
              <a:rPr lang="en-US" sz="1200" b="1" dirty="0" smtClean="0"/>
              <a:t>f you had created any contents on this artist/album please </a:t>
            </a:r>
            <a:r>
              <a:rPr lang="en-US" sz="1200" b="1" dirty="0"/>
              <a:t>label it </a:t>
            </a:r>
            <a:r>
              <a:rPr lang="en-US" sz="1200" b="1" dirty="0" smtClean="0"/>
              <a:t>as “ 1 ” </a:t>
            </a:r>
            <a:r>
              <a:rPr lang="en-US" sz="1200" b="1" dirty="0"/>
              <a:t>in roman numerals 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b="1" dirty="0" smtClean="0"/>
              <a:t>If you don’t remember but still think its worth creating contents, please label it as “ 1 ”</a:t>
            </a:r>
            <a:endParaRPr lang="en-US" sz="1200" b="1" dirty="0"/>
          </a:p>
          <a:p>
            <a:pPr marL="171450" indent="-171450">
              <a:buFont typeface="Arial" charset="0"/>
              <a:buChar char="•"/>
            </a:pPr>
            <a:r>
              <a:rPr lang="en-US" sz="1200" b="1" dirty="0" smtClean="0"/>
              <a:t>If you didn’t created any contents related to this artist/album, please label it as “ 0 ”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865091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Merge Data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425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80279" y="703955"/>
            <a:ext cx="3821373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n-US" sz="2800" b="1" u="sng" dirty="0" smtClean="0"/>
              <a:t>Data size</a:t>
            </a:r>
            <a:r>
              <a:rPr lang="en-US" sz="2800" b="1" dirty="0" smtClean="0"/>
              <a:t> : </a:t>
            </a:r>
            <a:r>
              <a:rPr lang="en-US" sz="2800" dirty="0" smtClean="0"/>
              <a:t>1083 Rows</a:t>
            </a:r>
          </a:p>
          <a:p>
            <a:pPr marL="285750" indent="-285750">
              <a:buFontTx/>
              <a:buChar char="-"/>
            </a:pP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dirty="0" smtClean="0"/>
              <a:t>Label </a:t>
            </a:r>
            <a:r>
              <a:rPr lang="en-US" altLang="ko-KR" dirty="0" smtClean="0"/>
              <a:t>( Target </a:t>
            </a:r>
            <a:r>
              <a:rPr lang="en-US" altLang="ko-KR" dirty="0" smtClean="0"/>
              <a:t>Variable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sz="2800" b="1" u="sng" dirty="0" smtClean="0"/>
              <a:t>Features </a:t>
            </a:r>
            <a:r>
              <a:rPr lang="en-US" sz="2800" b="1" dirty="0" smtClean="0"/>
              <a:t> : </a:t>
            </a:r>
            <a:r>
              <a:rPr lang="en-US" sz="2800" dirty="0" smtClean="0"/>
              <a:t>15 </a:t>
            </a:r>
            <a:endParaRPr lang="en-US" sz="28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5569994" y="3359039"/>
            <a:ext cx="24838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Aritcle</a:t>
            </a:r>
            <a:r>
              <a:rPr lang="en-US" b="1" dirty="0" smtClean="0"/>
              <a:t> Counts</a:t>
            </a:r>
          </a:p>
          <a:p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dirty="0" smtClean="0"/>
              <a:t>Billboard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en-US" dirty="0" smtClean="0"/>
              <a:t>Genius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The Source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XXL Magazin</a:t>
            </a:r>
            <a:r>
              <a:rPr lang="en-US" dirty="0"/>
              <a:t>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80279" y="3358194"/>
            <a:ext cx="19516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Album Info</a:t>
            </a:r>
          </a:p>
          <a:p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Genre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Count of Single Albums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304666" y="3358194"/>
            <a:ext cx="357571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SNS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Twitter followers</a:t>
            </a: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Instagram followers</a:t>
            </a:r>
            <a:endParaRPr lang="en-US" dirty="0" smtClean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Facebook page Likes</a:t>
            </a: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altLang="ko-KR" dirty="0" err="1" smtClean="0"/>
              <a:t>Youtube</a:t>
            </a:r>
            <a:r>
              <a:rPr lang="en-US" altLang="ko-KR" dirty="0" smtClean="0"/>
              <a:t> Channel subscribers</a:t>
            </a:r>
            <a:endParaRPr lang="en-US" dirty="0" smtClean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altLang="ko-KR" dirty="0" err="1" smtClean="0"/>
              <a:t>Soundcloud</a:t>
            </a:r>
            <a:r>
              <a:rPr lang="en-US" altLang="ko-KR" dirty="0" smtClean="0"/>
              <a:t> followers</a:t>
            </a: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Spotify followers</a:t>
            </a:r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2978625" y="3358194"/>
            <a:ext cx="23132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Ratings</a:t>
            </a:r>
            <a:endParaRPr lang="en-US" altLang="ko-KR" b="1" dirty="0" smtClean="0"/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Album of the Year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Pitchfork</a:t>
            </a:r>
          </a:p>
          <a:p>
            <a:pPr marL="285750" indent="-285750">
              <a:buFontTx/>
              <a:buChar char="-"/>
            </a:pPr>
            <a:r>
              <a:rPr lang="en-US" dirty="0" err="1" smtClean="0"/>
              <a:t>Metacritic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47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Fitting Models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176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477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4205567"/>
              </p:ext>
            </p:extLst>
          </p:nvPr>
        </p:nvGraphicFramePr>
        <p:xfrm>
          <a:off x="436726" y="1624084"/>
          <a:ext cx="11273052" cy="47057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47445"/>
                <a:gridCol w="1458686"/>
                <a:gridCol w="1524000"/>
                <a:gridCol w="1741714"/>
                <a:gridCol w="1524000"/>
                <a:gridCol w="1477207"/>
              </a:tblGrid>
              <a:tr h="409435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Model</a:t>
                      </a:r>
                      <a:endParaRPr lang="en-US" dirty="0"/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Classification Metrics (Class 1)</a:t>
                      </a:r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Comment</a:t>
                      </a:r>
                      <a:endParaRPr lang="en-US" dirty="0"/>
                    </a:p>
                  </a:txBody>
                  <a:tcPr anchor="ctr"/>
                </a:tc>
              </a:tr>
              <a:tr h="348799">
                <a:tc vMerge="1"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Precision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Recall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 1</a:t>
                      </a:r>
                      <a:r>
                        <a:rPr lang="en-US" baseline="0" dirty="0" smtClean="0"/>
                        <a:t> Score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AUC</a:t>
                      </a:r>
                      <a:endParaRPr 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anchor="ctr"/>
                </a:tc>
              </a:tr>
              <a:tr h="698765">
                <a:tc>
                  <a:txBody>
                    <a:bodyPr/>
                    <a:lstStyle/>
                    <a:p>
                      <a:pPr lvl="1" algn="l"/>
                      <a:r>
                        <a:rPr lang="en-US" dirty="0" smtClean="0"/>
                        <a:t>KNN :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K-Nearest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err="1" smtClean="0"/>
                        <a:t>Neighbours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dirty="0">
                          <a:effectLst/>
                        </a:rPr>
                        <a:t>0.79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>
                          <a:effectLst/>
                        </a:rPr>
                        <a:t>0.43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>
                          <a:effectLst/>
                        </a:rPr>
                        <a:t>0.55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0.83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573204">
                <a:tc>
                  <a:txBody>
                    <a:bodyPr/>
                    <a:lstStyle/>
                    <a:p>
                      <a:pPr lvl="1" algn="l"/>
                      <a:r>
                        <a:rPr lang="en-US" dirty="0" smtClean="0"/>
                        <a:t>SGD :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Steepest Gradient Decent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>
                          <a:effectLst/>
                        </a:rPr>
                        <a:t>0.31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>
                          <a:effectLst/>
                        </a:rPr>
                        <a:t>0.92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>
                          <a:effectLst/>
                        </a:rPr>
                        <a:t>0.46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0.66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545908">
                <a:tc>
                  <a:txBody>
                    <a:bodyPr/>
                    <a:lstStyle/>
                    <a:p>
                      <a:pPr lvl="1" algn="l"/>
                      <a:r>
                        <a:rPr lang="en-US" dirty="0" smtClean="0"/>
                        <a:t>Decision Tree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 smtClean="0">
                          <a:effectLst/>
                        </a:rPr>
                        <a:t>0.62</a:t>
                      </a:r>
                      <a:endParaRPr lang="nb-NO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 smtClean="0">
                          <a:effectLst/>
                        </a:rPr>
                        <a:t>0.65</a:t>
                      </a:r>
                      <a:endParaRPr lang="nb-NO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 smtClean="0">
                          <a:effectLst/>
                        </a:rPr>
                        <a:t>0.63</a:t>
                      </a:r>
                      <a:endParaRPr lang="nb-NO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0.86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/>
                    </a:p>
                  </a:txBody>
                  <a:tcPr anchor="ctr"/>
                </a:tc>
              </a:tr>
              <a:tr h="859806">
                <a:tc>
                  <a:txBody>
                    <a:bodyPr/>
                    <a:lstStyle/>
                    <a:p>
                      <a:pPr lvl="1" algn="l"/>
                      <a:r>
                        <a:rPr lang="en-US" sz="2000" b="1" u="none" dirty="0" smtClean="0"/>
                        <a:t>Random Forest</a:t>
                      </a:r>
                      <a:endParaRPr lang="en-US" sz="2000" b="1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 smtClean="0">
                          <a:effectLst/>
                        </a:rPr>
                        <a:t>0.74</a:t>
                      </a:r>
                      <a:endParaRPr lang="it-IT" sz="2000" b="1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 smtClean="0">
                          <a:effectLst/>
                        </a:rPr>
                        <a:t>0.67</a:t>
                      </a:r>
                      <a:endParaRPr lang="it-IT" sz="2000" b="1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 smtClean="0">
                          <a:effectLst/>
                        </a:rPr>
                        <a:t>0.70</a:t>
                      </a:r>
                      <a:endParaRPr lang="it-IT" sz="2000" b="1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0.91</a:t>
                      </a:r>
                      <a:endParaRPr lang="en-US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dirty="0" smtClean="0"/>
                        <a:t>★</a:t>
                      </a:r>
                      <a:endParaRPr lang="en-US" sz="2000" b="1" u="sng" dirty="0" smtClean="0"/>
                    </a:p>
                  </a:txBody>
                  <a:tcPr anchor="ctr"/>
                </a:tc>
              </a:tr>
              <a:tr h="545912">
                <a:tc>
                  <a:txBody>
                    <a:bodyPr/>
                    <a:lstStyle/>
                    <a:p>
                      <a:pPr lvl="1" algn="l"/>
                      <a:r>
                        <a:rPr lang="en-US" dirty="0" smtClean="0"/>
                        <a:t>Gradient Boosting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>
                          <a:effectLst/>
                        </a:rPr>
                        <a:t>0.69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>
                          <a:effectLst/>
                        </a:rPr>
                        <a:t>0.57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>
                          <a:effectLst/>
                        </a:rPr>
                        <a:t>0.62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/>
                    </a:p>
                  </a:txBody>
                  <a:tcPr anchor="ctr"/>
                </a:tc>
              </a:tr>
              <a:tr h="618089">
                <a:tc>
                  <a:txBody>
                    <a:bodyPr/>
                    <a:lstStyle/>
                    <a:p>
                      <a:pPr lvl="1" algn="l"/>
                      <a:r>
                        <a:rPr lang="en-US" dirty="0" err="1" smtClean="0"/>
                        <a:t>XGBoost</a:t>
                      </a:r>
                      <a:r>
                        <a:rPr lang="en-US" dirty="0" smtClean="0"/>
                        <a:t> : </a:t>
                      </a:r>
                    </a:p>
                    <a:p>
                      <a:pPr lvl="1" algn="l"/>
                      <a:r>
                        <a:rPr lang="en-US" dirty="0" smtClean="0"/>
                        <a:t>Extra</a:t>
                      </a:r>
                      <a:r>
                        <a:rPr lang="en-US" baseline="0" dirty="0" smtClean="0"/>
                        <a:t> Gradient Boosting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>
                          <a:effectLst/>
                        </a:rPr>
                        <a:t>0.78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>
                          <a:effectLst/>
                        </a:rPr>
                        <a:t>0.64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>
                          <a:effectLst/>
                        </a:rPr>
                        <a:t>0.70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36725" y="736979"/>
            <a:ext cx="10805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u="sng" dirty="0" smtClean="0"/>
              <a:t>Classification </a:t>
            </a:r>
            <a:r>
              <a:rPr lang="en-US" altLang="ko-KR" sz="3600" b="1" u="sng" dirty="0" err="1" smtClean="0"/>
              <a:t>Algorthms</a:t>
            </a:r>
            <a:r>
              <a:rPr lang="en-US" altLang="ko-KR" sz="3600" b="1" u="sng" dirty="0" smtClean="0"/>
              <a:t>:</a:t>
            </a:r>
            <a:r>
              <a:rPr lang="ko-KR" altLang="en-US" sz="3600" b="1" u="sng" dirty="0" smtClean="0"/>
              <a:t> </a:t>
            </a:r>
            <a:r>
              <a:rPr lang="en-US" sz="3600" b="1" u="sng" dirty="0" err="1"/>
              <a:t>Scikit</a:t>
            </a:r>
            <a:r>
              <a:rPr lang="en-US" altLang="ko-KR" sz="3600" b="1" u="sng" dirty="0"/>
              <a:t>-</a:t>
            </a:r>
            <a:r>
              <a:rPr lang="en-US" sz="3600" b="1" u="sng" dirty="0"/>
              <a:t>Learn </a:t>
            </a:r>
            <a:r>
              <a:rPr lang="en-US" sz="3600" b="1" u="sng" dirty="0" smtClean="0"/>
              <a:t>Libraries</a:t>
            </a:r>
            <a:endParaRPr lang="en-US" sz="3600" b="1" u="sng" dirty="0"/>
          </a:p>
        </p:txBody>
      </p:sp>
    </p:spTree>
    <p:extLst>
      <p:ext uri="{BB962C8B-B14F-4D97-AF65-F5344CB8AC3E}">
        <p14:creationId xmlns:p14="http://schemas.microsoft.com/office/powerpoint/2010/main" val="859925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28048" y="1030995"/>
            <a:ext cx="10713492" cy="603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 smtClean="0"/>
              <a:t>Reason for selecting Random </a:t>
            </a:r>
            <a:r>
              <a:rPr lang="en-US" sz="2400" b="1" u="sng" dirty="0" smtClean="0"/>
              <a:t>Forest </a:t>
            </a:r>
            <a:r>
              <a:rPr lang="en-US" sz="2400" b="1" u="sng" dirty="0" smtClean="0"/>
              <a:t>Classifier</a:t>
            </a:r>
            <a:endParaRPr lang="en-US" dirty="0" smtClean="0"/>
          </a:p>
          <a:p>
            <a:endParaRPr lang="en-US" dirty="0"/>
          </a:p>
          <a:p>
            <a:r>
              <a:rPr lang="en-US" sz="2000" b="1" dirty="0" smtClean="0"/>
              <a:t>Recall </a:t>
            </a:r>
            <a:r>
              <a:rPr lang="en-US" altLang="ko-KR" sz="2000" b="1" dirty="0" smtClean="0"/>
              <a:t>(</a:t>
            </a:r>
            <a:r>
              <a:rPr lang="en-US" sz="2000" b="1" dirty="0" smtClean="0"/>
              <a:t>Sensitivity</a:t>
            </a:r>
            <a:r>
              <a:rPr lang="en-US" altLang="ko-KR" sz="2000" b="1" dirty="0" smtClean="0"/>
              <a:t>)</a:t>
            </a:r>
            <a:r>
              <a:rPr lang="en-US" sz="2000" b="1" dirty="0" smtClean="0"/>
              <a:t> </a:t>
            </a:r>
            <a:r>
              <a:rPr lang="en-US" altLang="ko-KR" sz="2000" dirty="0" smtClean="0"/>
              <a:t>was major consideration for this project</a:t>
            </a:r>
            <a:endParaRPr lang="en-US" altLang="ko-KR" sz="2000" dirty="0" smtClean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The impact of </a:t>
            </a:r>
            <a:r>
              <a:rPr lang="en-US" altLang="ko-KR" b="1" dirty="0"/>
              <a:t>False Positive ( FP ) </a:t>
            </a:r>
            <a:r>
              <a:rPr lang="en-US" altLang="ko-KR" b="1" dirty="0" smtClean="0"/>
              <a:t> </a:t>
            </a:r>
            <a:r>
              <a:rPr lang="en-US" altLang="ko-KR" dirty="0" smtClean="0"/>
              <a:t>in case of considering </a:t>
            </a:r>
            <a:r>
              <a:rPr lang="en-US" altLang="ko-KR" b="1" dirty="0" smtClean="0"/>
              <a:t>Precision</a:t>
            </a:r>
          </a:p>
          <a:p>
            <a:pPr marL="285750" indent="-285750">
              <a:buFontTx/>
              <a:buChar char="-"/>
            </a:pPr>
            <a:endParaRPr lang="en-US" altLang="ko-KR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altLang="ko-KR" dirty="0" smtClean="0"/>
              <a:t>Incorrect prediction : answered Class 1 (prediction) to actual Class 0 data (Real) </a:t>
            </a:r>
            <a:endParaRPr lang="en-US" altLang="ko-KR" dirty="0"/>
          </a:p>
          <a:p>
            <a:pPr marL="742950" lvl="1" indent="-285750">
              <a:buFont typeface="Arial" charset="0"/>
              <a:buChar char="•"/>
            </a:pPr>
            <a:r>
              <a:rPr lang="en-US" altLang="ko-KR" dirty="0" smtClean="0"/>
              <a:t>Create content even though the artist &amp; album not valued.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ko-KR" dirty="0" smtClean="0"/>
              <a:t>Spend more time and energy on incorrect class </a:t>
            </a:r>
            <a:r>
              <a:rPr lang="ko-KR" altLang="en-US" dirty="0" smtClean="0">
                <a:sym typeface="Wingdings"/>
              </a:rPr>
              <a:t></a:t>
            </a:r>
            <a:r>
              <a:rPr lang="en-US" altLang="ko-KR" dirty="0" smtClean="0">
                <a:sym typeface="Wingdings"/>
              </a:rPr>
              <a:t> </a:t>
            </a:r>
            <a:r>
              <a:rPr lang="en-US" altLang="ko-KR" dirty="0" smtClean="0">
                <a:sym typeface="Wingdings"/>
              </a:rPr>
              <a:t>Wasted internal resources</a:t>
            </a:r>
            <a:endParaRPr lang="en-US" altLang="ko-KR" dirty="0" smtClean="0"/>
          </a:p>
          <a:p>
            <a:pPr marL="742950" lvl="1" indent="-285750">
              <a:buFontTx/>
              <a:buChar char="-"/>
            </a:pPr>
            <a:endParaRPr lang="en-US" dirty="0" smtClean="0"/>
          </a:p>
          <a:p>
            <a:pPr marL="742950" lvl="1" indent="-285750">
              <a:buFontTx/>
              <a:buChar char="-"/>
            </a:pP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altLang="ko-KR" dirty="0"/>
              <a:t>The impact of False Negative ( FN ) </a:t>
            </a:r>
            <a:r>
              <a:rPr lang="en-US" altLang="ko-KR" dirty="0" smtClean="0"/>
              <a:t>in case of considering </a:t>
            </a:r>
            <a:r>
              <a:rPr lang="en-US" altLang="ko-KR" b="1" dirty="0" smtClean="0"/>
              <a:t>Recall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742950" lvl="1" indent="-285750">
              <a:buFont typeface="Arial" charset="0"/>
              <a:buChar char="•"/>
            </a:pPr>
            <a:r>
              <a:rPr lang="en-US" altLang="ko-KR" dirty="0" smtClean="0"/>
              <a:t>Incorrect prediction : answered Class 0 (prediction) to actual Class 1 data (Rea)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ko-KR" dirty="0" smtClean="0"/>
              <a:t>Ignore the artist &amp; album that we shouldn’t have ignored</a:t>
            </a:r>
          </a:p>
          <a:p>
            <a:pPr marL="742950" lvl="1" indent="-285750">
              <a:buFont typeface="Arial" charset="0"/>
              <a:buChar char="•"/>
            </a:pPr>
            <a:endParaRPr lang="en-US" altLang="ko-KR" dirty="0" smtClean="0"/>
          </a:p>
          <a:p>
            <a:pPr marL="1200150" lvl="2" indent="-285750">
              <a:buFont typeface="Arial" charset="0"/>
              <a:buChar char="•"/>
            </a:pPr>
            <a:r>
              <a:rPr lang="en-US" altLang="ko-KR" b="1" dirty="0" smtClean="0">
                <a:solidFill>
                  <a:srgbClr val="FF0000"/>
                </a:solidFill>
              </a:rPr>
              <a:t>Increase possibility of other media creating content first hand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altLang="ko-KR" b="1" dirty="0" smtClean="0">
                <a:solidFill>
                  <a:srgbClr val="FF0000"/>
                </a:solidFill>
              </a:rPr>
              <a:t>Increase possibility of losing potential subscribers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altLang="ko-KR" b="1" dirty="0" smtClean="0">
                <a:solidFill>
                  <a:srgbClr val="FF0000"/>
                </a:solidFill>
              </a:rPr>
              <a:t>Increase possibility of losing opportunity of arranging management contract with the artist for management in South Korea</a:t>
            </a:r>
            <a:endParaRPr lang="en-US" altLang="ko-KR" b="1" dirty="0" smtClean="0">
              <a:solidFill>
                <a:srgbClr val="FF0000"/>
              </a:solidFill>
            </a:endParaRPr>
          </a:p>
          <a:p>
            <a:pPr marL="742950" lvl="1" indent="-285750">
              <a:buFontTx/>
              <a:buChar char="-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224" y="1938425"/>
            <a:ext cx="2896087" cy="9595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392" y="3805402"/>
            <a:ext cx="3711750" cy="860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725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Feature engineering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41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2388" y="941696"/>
            <a:ext cx="5759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 smtClean="0"/>
              <a:t>Feature Engineering </a:t>
            </a:r>
            <a:r>
              <a:rPr lang="en-US" sz="2800" b="1" u="sng" dirty="0" smtClean="0"/>
              <a:t>Trials</a:t>
            </a:r>
            <a:endParaRPr lang="en-US" altLang="ko-KR" sz="2800" b="1" u="sng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0819952"/>
              </p:ext>
            </p:extLst>
          </p:nvPr>
        </p:nvGraphicFramePr>
        <p:xfrm>
          <a:off x="682388" y="1609482"/>
          <a:ext cx="10890913" cy="46653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5845"/>
                <a:gridCol w="2224585"/>
                <a:gridCol w="5349922"/>
                <a:gridCol w="1760561"/>
              </a:tblGrid>
              <a:tr h="63241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Feature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Descriptions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Performance</a:t>
                      </a:r>
                      <a:r>
                        <a:rPr lang="en-US" baseline="0" dirty="0" smtClean="0"/>
                        <a:t> Improvement</a:t>
                      </a:r>
                      <a:endParaRPr lang="en-US" dirty="0"/>
                    </a:p>
                  </a:txBody>
                  <a:tcPr anchor="ctr"/>
                </a:tc>
              </a:tr>
              <a:tr h="602820">
                <a:tc>
                  <a:txBody>
                    <a:bodyPr/>
                    <a:lstStyle/>
                    <a:p>
                      <a:r>
                        <a:rPr lang="en-US" dirty="0" smtClean="0"/>
                        <a:t>Genre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One-Hot</a:t>
                      </a:r>
                      <a:r>
                        <a:rPr lang="en-US" baseline="0" dirty="0" smtClean="0"/>
                        <a:t> Encoding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Create Dummy Variable with One-Hot Encoding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</a:t>
                      </a:r>
                      <a:endParaRPr lang="en-US" dirty="0"/>
                    </a:p>
                  </a:txBody>
                  <a:tcPr anchor="ctr"/>
                </a:tc>
              </a:tr>
              <a:tr h="864217">
                <a:tc>
                  <a:txBody>
                    <a:bodyPr/>
                    <a:lstStyle/>
                    <a:p>
                      <a:r>
                        <a:rPr lang="en-US" dirty="0" smtClean="0"/>
                        <a:t>Ratings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Null</a:t>
                      </a:r>
                      <a:r>
                        <a:rPr lang="en-US" baseline="0" dirty="0" smtClean="0"/>
                        <a:t> Value Imputation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dirty="0" smtClean="0"/>
                        <a:t>Fill in</a:t>
                      </a:r>
                      <a:r>
                        <a:rPr lang="en-US" altLang="ko-KR" baseline="0" dirty="0" smtClean="0"/>
                        <a:t> “ 0 ” rating score for the album that didn’t received any ratings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</a:t>
                      </a:r>
                      <a:endParaRPr lang="en-US" dirty="0"/>
                    </a:p>
                  </a:txBody>
                  <a:tcPr anchor="ctr"/>
                </a:tc>
              </a:tr>
              <a:tr h="632416"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Buzz</a:t>
                      </a:r>
                    </a:p>
                    <a:p>
                      <a:r>
                        <a:rPr lang="en-US" baseline="0" dirty="0" smtClean="0"/>
                        <a:t>Rating</a:t>
                      </a:r>
                    </a:p>
                    <a:p>
                      <a:r>
                        <a:rPr lang="en-US" baseline="0" dirty="0" smtClean="0"/>
                        <a:t>SNS Followers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Binning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altLang="ko-KR" baseline="0" dirty="0" smtClean="0"/>
                        <a:t>Binning the range of numeric values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altLang="ko-KR" baseline="0" dirty="0" smtClean="0"/>
                        <a:t>Create Dummy Variables for each bin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 anchor="ctr"/>
                </a:tc>
              </a:tr>
              <a:tr h="729473">
                <a:tc>
                  <a:txBody>
                    <a:bodyPr/>
                    <a:lstStyle/>
                    <a:p>
                      <a:r>
                        <a:rPr lang="en-US" dirty="0" smtClean="0"/>
                        <a:t>SNS Followers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Ratio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altLang="ko-KR" baseline="0" dirty="0" smtClean="0"/>
                        <a:t>[ Follower of Each SNS / Total Followers ]</a:t>
                      </a:r>
                      <a:endParaRPr lang="en-US" altLang="ko-KR" baseline="0" dirty="0" smtClean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smtClean="0"/>
                        <a:t>Calculate</a:t>
                      </a:r>
                      <a:r>
                        <a:rPr lang="en-US" baseline="0" dirty="0" smtClean="0"/>
                        <a:t> Ratio for each SNS platform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 anchor="ctr"/>
                </a:tc>
              </a:tr>
              <a:tr h="903452">
                <a:tc>
                  <a:txBody>
                    <a:bodyPr/>
                    <a:lstStyle/>
                    <a:p>
                      <a:r>
                        <a:rPr lang="en-US" dirty="0" smtClean="0"/>
                        <a:t>SNS</a:t>
                      </a:r>
                      <a:r>
                        <a:rPr lang="en-US" baseline="0" dirty="0" smtClean="0"/>
                        <a:t> Followers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Re-Grouping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altLang="ko-KR" dirty="0" smtClean="0"/>
                        <a:t>Private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smtClean="0"/>
                        <a:t>SNS</a:t>
                      </a:r>
                      <a:r>
                        <a:rPr lang="en-US" baseline="0" dirty="0" smtClean="0"/>
                        <a:t> (Twitter, </a:t>
                      </a:r>
                      <a:r>
                        <a:rPr lang="en-US" baseline="0" dirty="0" smtClean="0"/>
                        <a:t>Instagram)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baseline="0" dirty="0" smtClean="0"/>
                        <a:t>Page &amp; Channel based </a:t>
                      </a:r>
                      <a:r>
                        <a:rPr lang="en-US" altLang="ko-KR" baseline="0" dirty="0" smtClean="0"/>
                        <a:t>SNS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smtClean="0"/>
                        <a:t>(Facebook, </a:t>
                      </a:r>
                      <a:r>
                        <a:rPr lang="en-US" baseline="0" dirty="0" err="1" smtClean="0"/>
                        <a:t>Youtube</a:t>
                      </a:r>
                      <a:r>
                        <a:rPr lang="en-US" baseline="0" dirty="0" smtClean="0"/>
                        <a:t>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altLang="ko-KR" baseline="0" dirty="0" smtClean="0"/>
                        <a:t>Music based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smtClean="0"/>
                        <a:t>SNS (</a:t>
                      </a:r>
                      <a:r>
                        <a:rPr lang="en-US" baseline="0" dirty="0" err="1" smtClean="0"/>
                        <a:t>Soundcloud</a:t>
                      </a:r>
                      <a:r>
                        <a:rPr lang="en-US" baseline="0" dirty="0" smtClean="0"/>
                        <a:t>, Spotify)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8792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Improving performance &amp; optimization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068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0375" y="676806"/>
            <a:ext cx="6179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 smtClean="0"/>
              <a:t>Recall</a:t>
            </a:r>
            <a:r>
              <a:rPr lang="ko-KR" altLang="en-US" sz="3600" b="1" u="sng" dirty="0"/>
              <a:t> </a:t>
            </a:r>
            <a:r>
              <a:rPr lang="en-US" altLang="ko-KR" sz="3600" b="1" u="sng" dirty="0" smtClean="0"/>
              <a:t>Score Improvement</a:t>
            </a:r>
            <a:endParaRPr lang="en-US" sz="3600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450375" y="1445307"/>
            <a:ext cx="1030656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Imbalance </a:t>
            </a:r>
            <a:r>
              <a:rPr lang="en-US" sz="2400" b="1" dirty="0" smtClean="0"/>
              <a:t>Problem</a:t>
            </a:r>
          </a:p>
          <a:p>
            <a:endParaRPr lang="en-US" sz="2400" dirty="0" smtClean="0"/>
          </a:p>
          <a:p>
            <a:pPr marL="285750" indent="-285750">
              <a:buFontTx/>
              <a:buChar char="-"/>
            </a:pPr>
            <a:endParaRPr lang="en-US" altLang="ko-KR" sz="2400" dirty="0" smtClean="0"/>
          </a:p>
          <a:p>
            <a:pPr marL="285750" indent="-285750">
              <a:buFontTx/>
              <a:buChar char="-"/>
            </a:pPr>
            <a:r>
              <a:rPr lang="en-US" altLang="ko-KR" sz="2400" dirty="0" smtClean="0"/>
              <a:t>Number </a:t>
            </a:r>
            <a:r>
              <a:rPr lang="en-US" sz="2400" dirty="0" smtClean="0"/>
              <a:t>of </a:t>
            </a:r>
            <a:r>
              <a:rPr lang="en-US" sz="2400" dirty="0"/>
              <a:t>a </a:t>
            </a:r>
            <a:r>
              <a:rPr lang="en-US" sz="2400" dirty="0" smtClean="0"/>
              <a:t>Class 1 is </a:t>
            </a:r>
            <a:r>
              <a:rPr lang="en-US" sz="2400" dirty="0"/>
              <a:t>far less </a:t>
            </a:r>
            <a:r>
              <a:rPr lang="en-US" sz="2400" dirty="0" smtClean="0"/>
              <a:t>than Class 0 </a:t>
            </a:r>
            <a:r>
              <a:rPr lang="mr-IN" sz="2400" dirty="0" smtClean="0"/>
              <a:t>…</a:t>
            </a:r>
            <a:endParaRPr lang="en-US" sz="2400" dirty="0" smtClean="0"/>
          </a:p>
          <a:p>
            <a:pPr marL="342900" indent="-342900">
              <a:buFont typeface="Arial" charset="0"/>
              <a:buChar char="•"/>
            </a:pPr>
            <a:endParaRPr lang="en-US" sz="2400" dirty="0"/>
          </a:p>
          <a:p>
            <a:pPr marL="800100" lvl="1" indent="-342900">
              <a:buFont typeface="Arial" charset="0"/>
              <a:buChar char="•"/>
            </a:pPr>
            <a:r>
              <a:rPr lang="en-US" sz="2400" dirty="0" smtClean="0"/>
              <a:t>Classifier measures performance based on “Accuracy”</a:t>
            </a:r>
            <a:r>
              <a:rPr lang="ko-KR" altLang="en-US" sz="2400" dirty="0" smtClean="0"/>
              <a:t> </a:t>
            </a:r>
            <a:endParaRPr lang="en-US" altLang="ko-KR" sz="2400" dirty="0" smtClean="0"/>
          </a:p>
          <a:p>
            <a:pPr marL="800100" lvl="1" indent="-342900">
              <a:buFont typeface="Arial" charset="0"/>
              <a:buChar char="•"/>
            </a:pPr>
            <a:r>
              <a:rPr lang="en-US" sz="2400" dirty="0" smtClean="0"/>
              <a:t>Then Classifier biased </a:t>
            </a:r>
            <a:r>
              <a:rPr lang="en-US" sz="2400" dirty="0"/>
              <a:t>towards the major classes and hence show very poor classification rates on minor classes </a:t>
            </a:r>
            <a:r>
              <a:rPr lang="en-US" sz="2400" dirty="0" smtClean="0">
                <a:sym typeface="Wingdings"/>
              </a:rPr>
              <a:t> still shows fairly good accuracy</a:t>
            </a:r>
            <a:endParaRPr lang="en-US" sz="2400" dirty="0">
              <a:sym typeface="Wingdings"/>
            </a:endParaRPr>
          </a:p>
          <a:p>
            <a:pPr marL="800100" lvl="1" indent="-342900">
              <a:buFont typeface="Arial" charset="0"/>
              <a:buChar char="•"/>
            </a:pPr>
            <a:endParaRPr lang="en-US" sz="2400" dirty="0"/>
          </a:p>
          <a:p>
            <a:pPr marL="285750" indent="-285750">
              <a:buFontTx/>
              <a:buChar char="-"/>
            </a:pPr>
            <a:r>
              <a:rPr lang="en-US" altLang="ko-KR" sz="2400" dirty="0" smtClean="0"/>
              <a:t>Applied </a:t>
            </a:r>
            <a:r>
              <a:rPr lang="en-US" altLang="ko-KR" sz="2400" b="1" dirty="0" smtClean="0"/>
              <a:t>Under Sampling and </a:t>
            </a:r>
            <a:r>
              <a:rPr lang="en-US" altLang="ko-KR" sz="2400" dirty="0" smtClean="0"/>
              <a:t>adjust</a:t>
            </a:r>
            <a:r>
              <a:rPr lang="en-US" altLang="ko-KR" sz="2400" b="1" dirty="0" smtClean="0"/>
              <a:t> </a:t>
            </a:r>
            <a:r>
              <a:rPr lang="en-US" altLang="ko-KR" sz="2400" dirty="0" smtClean="0"/>
              <a:t>Class ratio to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50:50</a:t>
            </a:r>
          </a:p>
          <a:p>
            <a:pPr marL="285750" indent="-285750">
              <a:buFontTx/>
              <a:buChar char="-"/>
            </a:pPr>
            <a:r>
              <a:rPr lang="en-US" altLang="ko-KR" sz="2400" dirty="0" smtClean="0"/>
              <a:t>Trade-off Precision </a:t>
            </a:r>
            <a:r>
              <a:rPr lang="en-US" altLang="ko-KR" sz="2400" dirty="0" smtClean="0">
                <a:sym typeface="Wingdings"/>
              </a:rPr>
              <a:t> </a:t>
            </a:r>
            <a:r>
              <a:rPr lang="en-US" altLang="ko-KR" sz="2400" dirty="0" smtClean="0">
                <a:sym typeface="Wingdings"/>
              </a:rPr>
              <a:t>Focus on </a:t>
            </a:r>
            <a:r>
              <a:rPr lang="en-US" altLang="ko-KR" sz="2400" dirty="0" smtClean="0"/>
              <a:t>Recall Score</a:t>
            </a:r>
            <a:r>
              <a:rPr lang="ko-KR" altLang="en-US" dirty="0"/>
              <a:t/>
            </a:r>
            <a:br>
              <a:rPr lang="ko-KR" alt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4553" y="676806"/>
            <a:ext cx="4948518" cy="24698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09876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6795671"/>
              </p:ext>
            </p:extLst>
          </p:nvPr>
        </p:nvGraphicFramePr>
        <p:xfrm>
          <a:off x="436726" y="1383310"/>
          <a:ext cx="11273052" cy="52399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39331"/>
                <a:gridCol w="1197429"/>
                <a:gridCol w="1371600"/>
                <a:gridCol w="1458685"/>
                <a:gridCol w="1175658"/>
                <a:gridCol w="2130349"/>
              </a:tblGrid>
              <a:tr h="409435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Model</a:t>
                      </a:r>
                      <a:endParaRPr lang="en-US" dirty="0"/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Classification Metrics (Class 1)</a:t>
                      </a:r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Comment</a:t>
                      </a:r>
                      <a:endParaRPr lang="en-US" dirty="0"/>
                    </a:p>
                  </a:txBody>
                  <a:tcPr anchor="ctr"/>
                </a:tc>
              </a:tr>
              <a:tr h="348799">
                <a:tc vMerge="1"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Precision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Recall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 1</a:t>
                      </a:r>
                      <a:r>
                        <a:rPr lang="en-US" baseline="0" dirty="0" smtClean="0"/>
                        <a:t> Score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AUC</a:t>
                      </a:r>
                      <a:endParaRPr 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anchor="ctr"/>
                </a:tc>
              </a:tr>
              <a:tr h="475838">
                <a:tc>
                  <a:txBody>
                    <a:bodyPr/>
                    <a:lstStyle/>
                    <a:p>
                      <a:pPr lvl="1" algn="l"/>
                      <a:r>
                        <a:rPr lang="en-US" sz="1800" b="0" u="none" dirty="0" err="1" smtClean="0"/>
                        <a:t>ClusterCentroids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0.45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0.95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0.61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0.86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="0" u="none" dirty="0"/>
                    </a:p>
                  </a:txBody>
                  <a:tcPr anchor="ctr"/>
                </a:tc>
              </a:tr>
              <a:tr h="544286">
                <a:tc>
                  <a:txBody>
                    <a:bodyPr/>
                    <a:lstStyle/>
                    <a:p>
                      <a:pPr lvl="1" algn="l"/>
                      <a:r>
                        <a:rPr lang="en-US" sz="2000" b="1" u="none" dirty="0" smtClean="0"/>
                        <a:t>Random Under Sampler</a:t>
                      </a:r>
                      <a:endParaRPr lang="en-US" sz="2000" b="1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b="1" u="none" dirty="0" smtClean="0">
                          <a:effectLst/>
                        </a:rPr>
                        <a:t>0.67</a:t>
                      </a:r>
                      <a:endParaRPr lang="nb-NO" sz="2000" b="1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b="1" u="none" dirty="0" smtClean="0">
                          <a:effectLst/>
                        </a:rPr>
                        <a:t>0.88</a:t>
                      </a:r>
                      <a:endParaRPr lang="nb-NO" sz="2000" b="1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b="1" u="none" dirty="0" smtClean="0">
                          <a:effectLst/>
                        </a:rPr>
                        <a:t>0.89</a:t>
                      </a:r>
                      <a:endParaRPr lang="nb-NO" sz="2000" b="1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u="none" dirty="0" smtClean="0"/>
                        <a:t>0.94</a:t>
                      </a:r>
                      <a:endParaRPr lang="en-US" sz="2000" b="1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dirty="0" smtClean="0"/>
                        <a:t>★</a:t>
                      </a:r>
                      <a:endParaRPr lang="en-US" sz="2000" b="1" u="sng" dirty="0" smtClean="0"/>
                    </a:p>
                  </a:txBody>
                  <a:tcPr anchor="ctr"/>
                </a:tc>
              </a:tr>
              <a:tr h="457199">
                <a:tc>
                  <a:txBody>
                    <a:bodyPr/>
                    <a:lstStyle/>
                    <a:p>
                      <a:pPr lvl="1" algn="l"/>
                      <a:r>
                        <a:rPr lang="en-US" sz="1800" b="0" u="none" dirty="0" err="1" smtClean="0"/>
                        <a:t>CondensedNearestNeighbour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0.61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0.80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0.69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0.92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u="none" dirty="0" smtClean="0"/>
                    </a:p>
                  </a:txBody>
                  <a:tcPr anchor="ctr"/>
                </a:tc>
              </a:tr>
              <a:tr h="472463">
                <a:tc>
                  <a:txBody>
                    <a:bodyPr/>
                    <a:lstStyle/>
                    <a:p>
                      <a:pPr lvl="1" algn="l"/>
                      <a:r>
                        <a:rPr lang="en-US" sz="1800" b="0" u="none" dirty="0" err="1" smtClean="0"/>
                        <a:t>AllKNN</a:t>
                      </a:r>
                      <a:r>
                        <a:rPr lang="en-US" sz="1800" b="0" u="none" dirty="0" smtClean="0"/>
                        <a:t> Metrics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u="none" dirty="0" smtClean="0">
                          <a:effectLst/>
                        </a:rPr>
                        <a:t>0.54</a:t>
                      </a:r>
                      <a:endParaRPr lang="it-IT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u="none" dirty="0">
                          <a:effectLst/>
                        </a:rPr>
                        <a:t>0.89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u="none" dirty="0" smtClean="0">
                          <a:effectLst/>
                        </a:rPr>
                        <a:t>0.67</a:t>
                      </a:r>
                      <a:endParaRPr lang="it-IT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0.92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u="none" dirty="0" smtClean="0"/>
                    </a:p>
                  </a:txBody>
                  <a:tcPr anchor="ctr"/>
                </a:tc>
              </a:tr>
              <a:tr h="402262">
                <a:tc>
                  <a:txBody>
                    <a:bodyPr/>
                    <a:lstStyle/>
                    <a:p>
                      <a:pPr lvl="1" algn="l"/>
                      <a:r>
                        <a:rPr lang="en-US" dirty="0" err="1" smtClean="0"/>
                        <a:t>InstanceHardnessThreshold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0.60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0.89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0.72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0.92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u="none" dirty="0" smtClean="0"/>
                    </a:p>
                  </a:txBody>
                  <a:tcPr anchor="ctr"/>
                </a:tc>
              </a:tr>
              <a:tr h="471931">
                <a:tc>
                  <a:txBody>
                    <a:bodyPr/>
                    <a:lstStyle/>
                    <a:p>
                      <a:pPr lvl="1" algn="l"/>
                      <a:r>
                        <a:rPr lang="en-US" dirty="0" err="1" smtClean="0"/>
                        <a:t>NearMiss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800" b="0" u="none" dirty="0" smtClean="0">
                          <a:effectLst/>
                        </a:rPr>
                        <a:t>0.32</a:t>
                      </a:r>
                      <a:endParaRPr lang="fi-FI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0.95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800" b="0" u="none" dirty="0" smtClean="0">
                          <a:effectLst/>
                        </a:rPr>
                        <a:t>0.47</a:t>
                      </a:r>
                      <a:endParaRPr lang="fi-FI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0.74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u="none" dirty="0" smtClean="0"/>
                    </a:p>
                  </a:txBody>
                  <a:tcPr anchor="ctr"/>
                </a:tc>
              </a:tr>
              <a:tr h="525687">
                <a:tc>
                  <a:txBody>
                    <a:bodyPr/>
                    <a:lstStyle/>
                    <a:p>
                      <a:pPr lvl="1" algn="l"/>
                      <a:r>
                        <a:rPr lang="en-US" dirty="0" err="1" smtClean="0"/>
                        <a:t>NeighbourhoodCleaningRule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0.60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0.80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0.69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0.93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u="none" dirty="0" smtClean="0"/>
                    </a:p>
                  </a:txBody>
                  <a:tcPr anchor="ctr"/>
                </a:tc>
              </a:tr>
              <a:tr h="618089">
                <a:tc>
                  <a:txBody>
                    <a:bodyPr/>
                    <a:lstStyle/>
                    <a:p>
                      <a:pPr lvl="1" algn="l"/>
                      <a:r>
                        <a:rPr lang="en-US" dirty="0" err="1" smtClean="0"/>
                        <a:t>OneSidedSelection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0.76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0.73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0.75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0.92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u="none" dirty="0" smtClean="0"/>
                    </a:p>
                  </a:txBody>
                  <a:tcPr anchor="ctr"/>
                </a:tc>
              </a:tr>
              <a:tr h="497028">
                <a:tc>
                  <a:txBody>
                    <a:bodyPr/>
                    <a:lstStyle/>
                    <a:p>
                      <a:pPr lvl="1" algn="l"/>
                      <a:r>
                        <a:rPr lang="en-US" dirty="0" err="1" smtClean="0"/>
                        <a:t>TomekLinks</a:t>
                      </a:r>
                      <a:r>
                        <a:rPr lang="en-US" dirty="0" smtClean="0"/>
                        <a:t> Metrics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0.75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0.71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0.73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0.95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u="none" dirty="0" smtClean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36726" y="736979"/>
            <a:ext cx="98809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u="sng" dirty="0" smtClean="0"/>
              <a:t>Under Sampling :</a:t>
            </a:r>
            <a:r>
              <a:rPr lang="ko-KR" altLang="en-US" sz="3600" b="1" u="sng" dirty="0" smtClean="0"/>
              <a:t> </a:t>
            </a:r>
            <a:r>
              <a:rPr lang="en-US" altLang="ko-KR" sz="3600" b="1" u="sng" dirty="0" err="1" smtClean="0"/>
              <a:t>Imblearn</a:t>
            </a:r>
            <a:r>
              <a:rPr lang="en-US" altLang="ko-KR" sz="3600" b="1" u="sng" dirty="0" smtClean="0"/>
              <a:t> </a:t>
            </a:r>
            <a:r>
              <a:rPr lang="en-US" altLang="ko-KR" sz="3600" b="1" u="sng" dirty="0" smtClean="0"/>
              <a:t>Library</a:t>
            </a:r>
            <a:endParaRPr lang="en-US" sz="3600" b="1" u="sng" dirty="0"/>
          </a:p>
        </p:txBody>
      </p:sp>
    </p:spTree>
    <p:extLst>
      <p:ext uri="{BB962C8B-B14F-4D97-AF65-F5344CB8AC3E}">
        <p14:creationId xmlns:p14="http://schemas.microsoft.com/office/powerpoint/2010/main" val="131540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9556" y="593468"/>
            <a:ext cx="10540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u="sng" dirty="0" smtClean="0"/>
              <a:t>Optimization :</a:t>
            </a:r>
            <a:r>
              <a:rPr lang="ko-KR" altLang="en-US" sz="3600" b="1" u="sng" dirty="0" smtClean="0"/>
              <a:t> </a:t>
            </a:r>
            <a:r>
              <a:rPr lang="en-US" altLang="ko-KR" sz="3600" b="1" u="sng" dirty="0" err="1" smtClean="0"/>
              <a:t>Scikit</a:t>
            </a:r>
            <a:r>
              <a:rPr lang="en-US" altLang="ko-KR" sz="3600" b="1" u="sng" dirty="0" smtClean="0"/>
              <a:t>-Learn </a:t>
            </a:r>
            <a:r>
              <a:rPr lang="en-US" altLang="ko-KR" sz="3600" b="1" u="sng" dirty="0" err="1" smtClean="0"/>
              <a:t>GridSearchCV</a:t>
            </a:r>
            <a:endParaRPr lang="en-US" sz="3600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467395" y="1628841"/>
            <a:ext cx="32334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ko-KR" b="1" dirty="0" smtClean="0"/>
              <a:t>Apply </a:t>
            </a:r>
            <a:r>
              <a:rPr lang="en-US" altLang="ko-KR" b="1" dirty="0" err="1" smtClean="0"/>
              <a:t>GridSearch</a:t>
            </a:r>
            <a:r>
              <a:rPr lang="en-US" altLang="ko-KR" b="1" dirty="0" smtClean="0"/>
              <a:t> Result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ko-KR" b="1" dirty="0" smtClean="0"/>
              <a:t>Tune Hyper Parameter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54" y="2278779"/>
            <a:ext cx="4630008" cy="4246598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>
            <a:off x="3700848" y="3864559"/>
            <a:ext cx="2038865" cy="10750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552729" y="1443844"/>
            <a:ext cx="1440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Classification </a:t>
            </a:r>
            <a:endParaRPr lang="en-US" dirty="0" smtClean="0"/>
          </a:p>
          <a:p>
            <a:r>
              <a:rPr lang="en-US" dirty="0" smtClean="0"/>
              <a:t>Report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125" y="3021194"/>
            <a:ext cx="4693166" cy="3836806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6759133"/>
              </p:ext>
            </p:extLst>
          </p:nvPr>
        </p:nvGraphicFramePr>
        <p:xfrm>
          <a:off x="6992980" y="1505562"/>
          <a:ext cx="4238799" cy="13115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2385"/>
                <a:gridCol w="1048695"/>
                <a:gridCol w="939114"/>
                <a:gridCol w="1198605"/>
              </a:tblGrid>
              <a:tr h="273511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Precision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Recall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F1 Score</a:t>
                      </a:r>
                      <a:endParaRPr lang="en-US" sz="1400" dirty="0"/>
                    </a:p>
                  </a:txBody>
                  <a:tcPr anchor="ctr"/>
                </a:tc>
              </a:tr>
              <a:tr h="3312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Class</a:t>
                      </a:r>
                      <a:r>
                        <a:rPr lang="en-US" sz="1400" baseline="0" dirty="0" smtClean="0"/>
                        <a:t> 0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0.98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0.87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0.92</a:t>
                      </a:r>
                      <a:endParaRPr lang="en-US" sz="1400" dirty="0"/>
                    </a:p>
                  </a:txBody>
                  <a:tcPr anchor="ctr"/>
                </a:tc>
              </a:tr>
              <a:tr h="37070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Class 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0.65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0.93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0.76</a:t>
                      </a:r>
                      <a:endParaRPr lang="en-US" sz="1400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Avg</a:t>
                      </a:r>
                      <a:r>
                        <a:rPr lang="en-US" sz="1400" dirty="0" smtClean="0"/>
                        <a:t> / Total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0.91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0.88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0.89</a:t>
                      </a:r>
                      <a:endParaRPr lang="en-US" sz="1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9" name="Rectangle 8"/>
          <p:cNvSpPr/>
          <p:nvPr/>
        </p:nvSpPr>
        <p:spPr>
          <a:xfrm>
            <a:off x="5552729" y="3108410"/>
            <a:ext cx="131260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ROC Curve</a:t>
            </a:r>
          </a:p>
          <a:p>
            <a:r>
              <a:rPr lang="en-US" dirty="0" smtClean="0"/>
              <a:t>AUC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565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Test new data !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02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633"/>
          <a:stretch/>
        </p:blipFill>
        <p:spPr>
          <a:xfrm>
            <a:off x="431800" y="672353"/>
            <a:ext cx="3252694" cy="605117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832412" y="672353"/>
            <a:ext cx="63604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/>
              <a:t> </a:t>
            </a:r>
            <a:r>
              <a:rPr lang="en-US" sz="2800" b="1" dirty="0" err="1" smtClean="0"/>
              <a:t>Youngboy</a:t>
            </a:r>
            <a:r>
              <a:rPr lang="en-US" sz="2800" b="1" dirty="0" smtClean="0"/>
              <a:t> Never Broke Again </a:t>
            </a:r>
            <a:r>
              <a:rPr lang="mr-IN" sz="2800" b="1" dirty="0" smtClean="0"/>
              <a:t>–</a:t>
            </a:r>
            <a:r>
              <a:rPr lang="en-US" sz="2800" b="1" dirty="0" smtClean="0"/>
              <a:t> </a:t>
            </a:r>
          </a:p>
          <a:p>
            <a:r>
              <a:rPr lang="en-US" sz="2800" b="1" dirty="0" smtClean="0"/>
              <a:t>Until Death Call My Name</a:t>
            </a:r>
          </a:p>
          <a:p>
            <a:endParaRPr lang="en-US" sz="2000" b="1" dirty="0"/>
          </a:p>
          <a:p>
            <a:pPr marL="342900" indent="-342900">
              <a:buFontTx/>
              <a:buChar char="-"/>
            </a:pPr>
            <a:r>
              <a:rPr lang="en-US" sz="2000" b="1" dirty="0" smtClean="0"/>
              <a:t>Release date :  Apr 27th 2018 </a:t>
            </a:r>
            <a:r>
              <a:rPr lang="en-US" altLang="ko-KR" sz="2000" b="1" dirty="0" smtClean="0"/>
              <a:t>(Genre</a:t>
            </a:r>
            <a:r>
              <a:rPr lang="ko-KR" altLang="en-US" sz="2000" b="1" dirty="0" smtClean="0"/>
              <a:t> </a:t>
            </a:r>
            <a:r>
              <a:rPr lang="en-US" altLang="ko-KR" sz="2000" b="1" dirty="0" smtClean="0"/>
              <a:t>:</a:t>
            </a:r>
            <a:r>
              <a:rPr lang="ko-KR" altLang="en-US" sz="2000" b="1" dirty="0" smtClean="0"/>
              <a:t> </a:t>
            </a:r>
            <a:r>
              <a:rPr lang="en-US" altLang="ko-KR" sz="2000" b="1" dirty="0" err="1" smtClean="0"/>
              <a:t>Hiphop</a:t>
            </a:r>
            <a:r>
              <a:rPr lang="en-US" altLang="ko-KR" sz="2000" b="1" dirty="0" smtClean="0"/>
              <a:t>)</a:t>
            </a:r>
            <a:endParaRPr lang="en-US" altLang="ko-KR" sz="2000" b="1" dirty="0"/>
          </a:p>
          <a:p>
            <a:pPr marL="342900" indent="-342900">
              <a:buFontTx/>
              <a:buChar char="-"/>
            </a:pPr>
            <a:endParaRPr lang="en-US" altLang="ko-KR" sz="2000" b="1" dirty="0"/>
          </a:p>
          <a:p>
            <a:pPr marL="342900" indent="-342900">
              <a:buFontTx/>
              <a:buChar char="-"/>
            </a:pPr>
            <a:r>
              <a:rPr lang="en-US" altLang="ko-KR" sz="2000" b="1" dirty="0" smtClean="0"/>
              <a:t>Debut Studio Album</a:t>
            </a:r>
            <a:endParaRPr lang="en-US" altLang="ko-KR" sz="2000" b="1" dirty="0" smtClean="0"/>
          </a:p>
          <a:p>
            <a:pPr marL="342900" indent="-342900">
              <a:buFont typeface="Arial" charset="0"/>
              <a:buChar char="•"/>
            </a:pPr>
            <a:endParaRPr lang="en-US" altLang="ko-KR" sz="2000" b="1" dirty="0" smtClean="0"/>
          </a:p>
          <a:p>
            <a:pPr marL="342900" indent="-342900">
              <a:buFont typeface="Arial" charset="0"/>
              <a:buChar char="•"/>
            </a:pPr>
            <a:endParaRPr lang="en-US" altLang="ko-KR" sz="2000" b="1" dirty="0" smtClean="0"/>
          </a:p>
          <a:p>
            <a:r>
              <a:rPr lang="ko-KR" altLang="en-US" sz="2000" b="1" dirty="0" smtClean="0"/>
              <a:t>* </a:t>
            </a:r>
            <a:r>
              <a:rPr lang="en-US" altLang="ko-KR" sz="2000" b="1" dirty="0" smtClean="0"/>
              <a:t>Answer * </a:t>
            </a:r>
            <a:r>
              <a:rPr lang="en-US" altLang="ko-KR" sz="2000" b="1" dirty="0" smtClean="0"/>
              <a:t>HIPHOPLE hasn’t produced any contents for this artist and album as of May 9</a:t>
            </a:r>
            <a:r>
              <a:rPr lang="en-US" altLang="ko-KR" sz="2000" b="1" baseline="30000" dirty="0" smtClean="0"/>
              <a:t>th</a:t>
            </a:r>
            <a:r>
              <a:rPr lang="en-US" altLang="ko-KR" sz="2000" b="1" dirty="0" smtClean="0"/>
              <a:t> </a:t>
            </a:r>
            <a:endParaRPr lang="en-US" altLang="ko-KR" sz="2000" b="1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4693023" y="5082988"/>
            <a:ext cx="62394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/>
              <a:t>Then</a:t>
            </a:r>
            <a:r>
              <a:rPr lang="ko-KR" altLang="en-US" sz="3600" b="1" dirty="0" smtClean="0"/>
              <a:t> </a:t>
            </a:r>
            <a:r>
              <a:rPr lang="mr-IN" altLang="ko-KR" sz="3600" b="1" dirty="0" smtClean="0"/>
              <a:t>…</a:t>
            </a:r>
            <a:r>
              <a:rPr lang="ko-KR" altLang="en-US" sz="3600" b="1" dirty="0" smtClean="0"/>
              <a:t> </a:t>
            </a:r>
            <a:r>
              <a:rPr lang="en-US" altLang="ko-KR" sz="3600" b="1" dirty="0" smtClean="0"/>
              <a:t>how would the model predict on this album?</a:t>
            </a:r>
            <a:endParaRPr lang="en-US" altLang="ko-KR" sz="3600" b="1" dirty="0"/>
          </a:p>
        </p:txBody>
      </p:sp>
      <p:cxnSp>
        <p:nvCxnSpPr>
          <p:cNvPr id="6" name="Curved Connector 5"/>
          <p:cNvCxnSpPr>
            <a:stCxn id="3" idx="2"/>
            <a:endCxn id="4" idx="3"/>
          </p:cNvCxnSpPr>
          <p:nvPr/>
        </p:nvCxnSpPr>
        <p:spPr>
          <a:xfrm rot="16200000" flipH="1">
            <a:off x="8175309" y="2926005"/>
            <a:ext cx="1594480" cy="3919815"/>
          </a:xfrm>
          <a:prstGeom prst="curvedConnector4">
            <a:avLst>
              <a:gd name="adj1" fmla="val 31180"/>
              <a:gd name="adj2" fmla="val 105832"/>
            </a:avLst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892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3" b="13234"/>
          <a:stretch/>
        </p:blipFill>
        <p:spPr>
          <a:xfrm>
            <a:off x="6800091" y="668741"/>
            <a:ext cx="4878885" cy="608246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600501" y="873457"/>
            <a:ext cx="60323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 err="1" smtClean="0">
                <a:hlinkClick r:id="rId3"/>
              </a:rPr>
              <a:t>HIPHOPLE.com</a:t>
            </a:r>
            <a:r>
              <a:rPr lang="en-US" sz="3600" b="1" dirty="0" smtClean="0"/>
              <a:t> ?</a:t>
            </a:r>
            <a:r>
              <a:rPr lang="en-US" altLang="ko-KR" sz="3600" b="1" dirty="0" smtClean="0"/>
              <a:t>?????????</a:t>
            </a:r>
            <a:endParaRPr lang="en-US" sz="36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600501" y="1924336"/>
            <a:ext cx="619959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 smtClean="0"/>
              <a:t>US HIPHOP/R&amp;B  based  Web Magazine platform</a:t>
            </a:r>
          </a:p>
          <a:p>
            <a:pPr marL="285750" indent="-285750">
              <a:buFontTx/>
              <a:buChar char="-"/>
            </a:pP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dirty="0" smtClean="0"/>
              <a:t>Major Contents</a:t>
            </a:r>
          </a:p>
          <a:p>
            <a:pPr marL="285750" indent="-285750">
              <a:buFontTx/>
              <a:buChar char="-"/>
            </a:pPr>
            <a:endParaRPr lang="en-US" dirty="0" smtClean="0"/>
          </a:p>
          <a:p>
            <a:pPr marL="742950" lvl="1" indent="-285750">
              <a:buFontTx/>
              <a:buChar char="-"/>
            </a:pPr>
            <a:r>
              <a:rPr lang="en-US" altLang="ko-KR" dirty="0" smtClean="0"/>
              <a:t>Translation</a:t>
            </a:r>
            <a:endParaRPr lang="en-US" altLang="ko-KR" dirty="0" smtClean="0"/>
          </a:p>
          <a:p>
            <a:pPr marL="1200150" lvl="2" indent="-285750">
              <a:buFontTx/>
              <a:buChar char="-"/>
            </a:pPr>
            <a:r>
              <a:rPr lang="en-US" altLang="ko-KR" dirty="0" smtClean="0"/>
              <a:t>Lyric Translation(</a:t>
            </a:r>
            <a:r>
              <a:rPr lang="ko-KR" altLang="en-US" dirty="0" smtClean="0"/>
              <a:t> *</a:t>
            </a:r>
            <a:r>
              <a:rPr lang="en-US" altLang="ko-KR" dirty="0" smtClean="0"/>
              <a:t> this is the part I contribute</a:t>
            </a:r>
            <a:r>
              <a:rPr lang="ko-KR" altLang="en-US" dirty="0" smtClean="0"/>
              <a:t> </a:t>
            </a:r>
            <a:r>
              <a:rPr lang="en-US" altLang="ko-KR" dirty="0" smtClean="0"/>
              <a:t>)</a:t>
            </a:r>
          </a:p>
          <a:p>
            <a:pPr marL="1200150" lvl="2" indent="-285750">
              <a:buFontTx/>
              <a:buChar char="-"/>
            </a:pPr>
            <a:r>
              <a:rPr lang="en-US" altLang="ko-KR" dirty="0" smtClean="0"/>
              <a:t>Subtitled Music Video</a:t>
            </a:r>
            <a:endParaRPr lang="en-US" altLang="ko-KR" dirty="0" smtClean="0"/>
          </a:p>
          <a:p>
            <a:pPr marL="1200150" lvl="2" indent="-285750">
              <a:buFontTx/>
              <a:buChar char="-"/>
            </a:pPr>
            <a:r>
              <a:rPr lang="en-US" altLang="ko-KR" dirty="0" smtClean="0"/>
              <a:t>News of HIPHOP / R&amp;B Industry</a:t>
            </a:r>
            <a:endParaRPr lang="en-US" altLang="ko-KR" dirty="0"/>
          </a:p>
          <a:p>
            <a:pPr marL="1200150" lvl="2" indent="-285750">
              <a:buFontTx/>
              <a:buChar char="-"/>
            </a:pPr>
            <a:endParaRPr lang="en-US" altLang="ko-KR" dirty="0" smtClean="0"/>
          </a:p>
          <a:p>
            <a:pPr marL="742950" lvl="1" indent="-285750">
              <a:buFontTx/>
              <a:buChar char="-"/>
            </a:pPr>
            <a:r>
              <a:rPr lang="en-US" altLang="ko-KR" dirty="0" smtClean="0"/>
              <a:t>Magazine</a:t>
            </a:r>
            <a:endParaRPr lang="en-US" altLang="ko-KR" dirty="0" smtClean="0"/>
          </a:p>
          <a:p>
            <a:pPr marL="1200150" lvl="2" indent="-285750">
              <a:buFontTx/>
              <a:buChar char="-"/>
            </a:pPr>
            <a:r>
              <a:rPr lang="en-US" altLang="ko-KR" dirty="0" smtClean="0"/>
              <a:t>Feature Articles</a:t>
            </a:r>
            <a:endParaRPr lang="en-US" altLang="ko-KR" dirty="0" smtClean="0"/>
          </a:p>
          <a:p>
            <a:pPr marL="1200150" lvl="2" indent="-285750">
              <a:buFontTx/>
              <a:buChar char="-"/>
            </a:pPr>
            <a:r>
              <a:rPr lang="en-US" altLang="ko-KR" dirty="0" smtClean="0"/>
              <a:t>Artist Interview</a:t>
            </a:r>
            <a:endParaRPr lang="en-US" altLang="ko-KR" dirty="0" smtClean="0"/>
          </a:p>
          <a:p>
            <a:pPr marL="1200150" lvl="2" indent="-285750">
              <a:buFontTx/>
              <a:buChar char="-"/>
            </a:pPr>
            <a:r>
              <a:rPr lang="en-US" altLang="ko-KR" dirty="0" smtClean="0"/>
              <a:t>Album Review</a:t>
            </a:r>
            <a:endParaRPr lang="en-US" altLang="ko-KR" dirty="0" smtClean="0"/>
          </a:p>
          <a:p>
            <a:pPr marL="1200150" lvl="2" indent="-285750">
              <a:buFontTx/>
              <a:buChar char="-"/>
            </a:pPr>
            <a:endParaRPr lang="en-US" altLang="ko-KR" dirty="0"/>
          </a:p>
          <a:p>
            <a:pPr marL="742950" lvl="1" indent="-285750">
              <a:buFontTx/>
              <a:buChar char="-"/>
            </a:pPr>
            <a:r>
              <a:rPr lang="en-US" altLang="ko-KR" dirty="0" smtClean="0"/>
              <a:t>Fashion / Life Style</a:t>
            </a:r>
            <a:endParaRPr lang="en-US" altLang="ko-KR" dirty="0" smtClean="0"/>
          </a:p>
          <a:p>
            <a:pPr marL="742950" lvl="1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328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216"/>
          <a:stretch/>
        </p:blipFill>
        <p:spPr>
          <a:xfrm>
            <a:off x="1" y="658904"/>
            <a:ext cx="6513317" cy="73958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17" b="33333"/>
          <a:stretch/>
        </p:blipFill>
        <p:spPr>
          <a:xfrm>
            <a:off x="0" y="1398492"/>
            <a:ext cx="6513317" cy="360381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96" b="16667"/>
          <a:stretch/>
        </p:blipFill>
        <p:spPr>
          <a:xfrm>
            <a:off x="-1" y="4977737"/>
            <a:ext cx="6513317" cy="9009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078"/>
          <a:stretch/>
        </p:blipFill>
        <p:spPr>
          <a:xfrm>
            <a:off x="2" y="5903258"/>
            <a:ext cx="6513317" cy="95474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06546" y="1017128"/>
            <a:ext cx="26759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rgbClr val="8F3363"/>
                </a:solidFill>
              </a:rPr>
              <a:t>Load Model</a:t>
            </a:r>
            <a:endParaRPr lang="en-US" sz="2000" b="1" dirty="0">
              <a:solidFill>
                <a:srgbClr val="8F3363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47301" y="1804623"/>
            <a:ext cx="25660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rgbClr val="8F3363"/>
                </a:solidFill>
              </a:rPr>
              <a:t>Input data from the artist and album</a:t>
            </a:r>
            <a:endParaRPr lang="en-US" sz="2000" b="1" dirty="0">
              <a:solidFill>
                <a:srgbClr val="8F3363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00118" y="4488400"/>
            <a:ext cx="45524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rgbClr val="8F3363"/>
                </a:solidFill>
              </a:rPr>
              <a:t>Class</a:t>
            </a:r>
            <a:r>
              <a:rPr lang="en-US" altLang="ko-KR" sz="2000" b="1" dirty="0" smtClean="0">
                <a:solidFill>
                  <a:srgbClr val="8F3363"/>
                </a:solidFill>
              </a:rPr>
              <a:t> </a:t>
            </a:r>
            <a:r>
              <a:rPr lang="en-US" altLang="ko-KR" sz="2000" b="1" dirty="0" smtClean="0">
                <a:solidFill>
                  <a:srgbClr val="8F3363"/>
                </a:solidFill>
              </a:rPr>
              <a:t>Predict Result:</a:t>
            </a:r>
            <a:r>
              <a:rPr lang="ko-KR" altLang="en-US" sz="2000" b="1" dirty="0" smtClean="0">
                <a:solidFill>
                  <a:srgbClr val="8F3363"/>
                </a:solidFill>
              </a:rPr>
              <a:t> </a:t>
            </a:r>
            <a:endParaRPr lang="en-US" altLang="ko-KR" sz="2000" b="1" dirty="0" smtClean="0">
              <a:solidFill>
                <a:srgbClr val="8F3363"/>
              </a:solidFill>
            </a:endParaRPr>
          </a:p>
          <a:p>
            <a:r>
              <a:rPr lang="en-US" altLang="ko-KR" sz="3200" b="1" i="1" u="sng" dirty="0" smtClean="0">
                <a:solidFill>
                  <a:srgbClr val="8F3363"/>
                </a:solidFill>
              </a:rPr>
              <a:t>0</a:t>
            </a:r>
            <a:r>
              <a:rPr lang="ko-KR" altLang="en-US" sz="2000" b="1" dirty="0" smtClean="0">
                <a:solidFill>
                  <a:srgbClr val="8F3363"/>
                </a:solidFill>
              </a:rPr>
              <a:t> </a:t>
            </a:r>
            <a:r>
              <a:rPr lang="ko-KR" altLang="en-US" sz="2000" b="1" dirty="0" smtClean="0">
                <a:solidFill>
                  <a:srgbClr val="8F3363"/>
                </a:solidFill>
                <a:sym typeface="Wingdings"/>
              </a:rPr>
              <a:t></a:t>
            </a:r>
            <a:r>
              <a:rPr lang="ko-KR" altLang="en-US" sz="2000" b="1" dirty="0" smtClean="0">
                <a:solidFill>
                  <a:srgbClr val="8F3363"/>
                </a:solidFill>
              </a:rPr>
              <a:t> </a:t>
            </a:r>
            <a:r>
              <a:rPr lang="en-US" altLang="ko-KR" sz="2000" b="1" dirty="0" smtClean="0">
                <a:solidFill>
                  <a:srgbClr val="8F3363"/>
                </a:solidFill>
              </a:rPr>
              <a:t>Ignore this artist and album</a:t>
            </a:r>
            <a:endParaRPr lang="en-US" sz="2000" b="1" dirty="0">
              <a:solidFill>
                <a:srgbClr val="8F3363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61401" y="5744992"/>
            <a:ext cx="550057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rgbClr val="8F3363"/>
                </a:solidFill>
              </a:rPr>
              <a:t>Probability Prediction Result:</a:t>
            </a:r>
            <a:r>
              <a:rPr lang="ko-KR" altLang="en-US" sz="2000" b="1" dirty="0" smtClean="0">
                <a:solidFill>
                  <a:srgbClr val="8F3363"/>
                </a:solidFill>
              </a:rPr>
              <a:t> </a:t>
            </a:r>
            <a:endParaRPr lang="en-US" altLang="ko-KR" sz="2000" b="1" dirty="0" smtClean="0">
              <a:solidFill>
                <a:srgbClr val="8F3363"/>
              </a:solidFill>
            </a:endParaRPr>
          </a:p>
          <a:p>
            <a:r>
              <a:rPr lang="en-US" altLang="ko-KR" sz="3200" b="1" i="1" u="sng" dirty="0">
                <a:solidFill>
                  <a:srgbClr val="8F3363"/>
                </a:solidFill>
              </a:rPr>
              <a:t>3</a:t>
            </a:r>
            <a:r>
              <a:rPr lang="en-US" altLang="ko-KR" sz="3200" b="1" i="1" u="sng" dirty="0" smtClean="0">
                <a:solidFill>
                  <a:srgbClr val="8F3363"/>
                </a:solidFill>
              </a:rPr>
              <a:t>0</a:t>
            </a:r>
            <a:r>
              <a:rPr lang="en-US" altLang="ko-KR" sz="3200" b="1" i="1" u="sng" dirty="0" smtClean="0">
                <a:solidFill>
                  <a:srgbClr val="8F3363"/>
                </a:solidFill>
              </a:rPr>
              <a:t>%</a:t>
            </a:r>
            <a:r>
              <a:rPr lang="ko-KR" altLang="en-US" sz="3200" b="1" dirty="0" smtClean="0">
                <a:solidFill>
                  <a:srgbClr val="8F3363"/>
                </a:solidFill>
              </a:rPr>
              <a:t> </a:t>
            </a:r>
            <a:r>
              <a:rPr lang="ko-KR" altLang="en-US" sz="2000" b="1" dirty="0" smtClean="0">
                <a:solidFill>
                  <a:srgbClr val="8F3363"/>
                </a:solidFill>
                <a:sym typeface="Wingdings"/>
              </a:rPr>
              <a:t> </a:t>
            </a:r>
            <a:r>
              <a:rPr lang="en-US" altLang="ko-KR" sz="2000" b="1" dirty="0" smtClean="0">
                <a:solidFill>
                  <a:srgbClr val="8F3363"/>
                </a:solidFill>
                <a:sym typeface="Wingdings"/>
              </a:rPr>
              <a:t>Low Probability </a:t>
            </a:r>
            <a:r>
              <a:rPr lang="ko-KR" altLang="en-US" sz="2000" b="1" dirty="0" smtClean="0">
                <a:solidFill>
                  <a:srgbClr val="8F3363"/>
                </a:solidFill>
                <a:sym typeface="Wingdings"/>
              </a:rPr>
              <a:t></a:t>
            </a:r>
            <a:r>
              <a:rPr lang="en-US" altLang="ko-KR" sz="2000" b="1" dirty="0" smtClean="0">
                <a:solidFill>
                  <a:srgbClr val="8F3363"/>
                </a:solidFill>
                <a:sym typeface="Wingdings"/>
              </a:rPr>
              <a:t> </a:t>
            </a:r>
            <a:r>
              <a:rPr lang="en-US" altLang="ko-KR" sz="2400" b="1" u="sng" dirty="0" smtClean="0">
                <a:solidFill>
                  <a:srgbClr val="8F3363"/>
                </a:solidFill>
                <a:sym typeface="Wingdings"/>
              </a:rPr>
              <a:t>Low Priority</a:t>
            </a:r>
            <a:endParaRPr lang="en-US" altLang="ko-KR" sz="2400" b="1" u="sng" dirty="0" smtClean="0">
              <a:solidFill>
                <a:srgbClr val="8F3363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226" y="2765175"/>
            <a:ext cx="2735594" cy="237564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165142" y="2395843"/>
            <a:ext cx="132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OH - YEAH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973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How can I improve further?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059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81183" y="1482455"/>
            <a:ext cx="10194324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2000" dirty="0" smtClean="0"/>
              <a:t>Research other method to tackle Imbalanced Problem to also increase Precision</a:t>
            </a:r>
          </a:p>
          <a:p>
            <a:pPr marL="342900" indent="-342900">
              <a:buAutoNum type="arabicPeriod"/>
            </a:pPr>
            <a:endParaRPr lang="en-US" altLang="ko-KR" sz="2000" dirty="0" smtClean="0"/>
          </a:p>
          <a:p>
            <a:pPr marL="342900" indent="-342900">
              <a:buAutoNum type="arabicPeriod"/>
            </a:pPr>
            <a:r>
              <a:rPr lang="en-US" altLang="ko-KR" sz="2000" dirty="0" smtClean="0"/>
              <a:t>Try </a:t>
            </a:r>
            <a:r>
              <a:rPr lang="en-US" altLang="ko-KR" sz="2000" dirty="0" err="1" smtClean="0"/>
              <a:t>XGBoost</a:t>
            </a:r>
            <a:r>
              <a:rPr lang="en-US" altLang="ko-KR" sz="2000" dirty="0" smtClean="0"/>
              <a:t> Algorithm and tune its best Hyper Parameter</a:t>
            </a:r>
          </a:p>
          <a:p>
            <a:pPr marL="342900" indent="-342900">
              <a:buAutoNum type="arabicPeriod"/>
            </a:pPr>
            <a:endParaRPr lang="en-US" altLang="ko-KR" sz="2000" dirty="0"/>
          </a:p>
          <a:p>
            <a:pPr marL="342900" indent="-342900">
              <a:buAutoNum type="arabicPeriod"/>
            </a:pPr>
            <a:r>
              <a:rPr lang="en-US" altLang="ko-KR" sz="2000" dirty="0" smtClean="0"/>
              <a:t>Small Dataset</a:t>
            </a:r>
          </a:p>
          <a:p>
            <a:pPr marL="342900" indent="-342900">
              <a:buAutoNum type="arabicPeriod"/>
            </a:pPr>
            <a:endParaRPr lang="en-US" altLang="ko-KR" sz="2000" dirty="0" smtClean="0">
              <a:sym typeface="Wingdings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altLang="ko-KR" dirty="0" smtClean="0">
                <a:sym typeface="Wingdings"/>
              </a:rPr>
              <a:t>Accumulate more data for debut albums in future and reflect on model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altLang="ko-KR" dirty="0" smtClean="0">
                <a:sym typeface="Wingdings"/>
              </a:rPr>
              <a:t>Crawl input data from more media press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altLang="ko-KR" dirty="0" smtClean="0">
                <a:sym typeface="Wingdings"/>
              </a:rPr>
              <a:t>Text sentiment analysis would be a plus</a:t>
            </a:r>
          </a:p>
          <a:p>
            <a:pPr marL="800100" lvl="1" indent="-342900">
              <a:buFont typeface="Arial" charset="0"/>
              <a:buChar char="•"/>
            </a:pPr>
            <a:endParaRPr lang="en-US" sz="2000" dirty="0">
              <a:sym typeface="Wingdings"/>
            </a:endParaRPr>
          </a:p>
          <a:p>
            <a:pPr marL="342900" indent="-342900">
              <a:buAutoNum type="arabicPeriod"/>
            </a:pPr>
            <a:r>
              <a:rPr lang="en-US" altLang="ko-KR" sz="2000" dirty="0" smtClean="0">
                <a:sym typeface="Wingdings"/>
              </a:rPr>
              <a:t>Dash-based visualization web application</a:t>
            </a:r>
          </a:p>
          <a:p>
            <a:pPr marL="342900" indent="-342900">
              <a:buAutoNum type="arabicPeriod"/>
            </a:pPr>
            <a:endParaRPr lang="en-US" altLang="ko-KR" sz="2000" dirty="0">
              <a:sym typeface="Wingdings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altLang="ko-KR" sz="2000" dirty="0" smtClean="0">
                <a:sym typeface="Wingdings"/>
              </a:rPr>
              <a:t>Automation of Crawling Input Data + Prediction</a:t>
            </a:r>
            <a:endParaRPr lang="en-US" altLang="ko-KR" sz="2000" dirty="0">
              <a:sym typeface="Wingdings"/>
            </a:endParaRPr>
          </a:p>
          <a:p>
            <a:pPr marL="1200150" lvl="2" indent="-285750">
              <a:buFont typeface=".AppleSystemUIFont" charset="-120"/>
              <a:buChar char="-"/>
            </a:pPr>
            <a:r>
              <a:rPr lang="en-US" altLang="ko-KR" dirty="0" smtClean="0">
                <a:sym typeface="Wingdings"/>
              </a:rPr>
              <a:t>Crawl Feature</a:t>
            </a:r>
            <a:r>
              <a:rPr lang="ko-KR" altLang="en-US" dirty="0" smtClean="0">
                <a:sym typeface="Wingdings"/>
              </a:rPr>
              <a:t> </a:t>
            </a:r>
            <a:r>
              <a:rPr lang="en-US" altLang="ko-KR" dirty="0" smtClean="0">
                <a:sym typeface="Wingdings"/>
              </a:rPr>
              <a:t>Data</a:t>
            </a:r>
            <a:r>
              <a:rPr lang="ko-KR" altLang="en-US" dirty="0" smtClean="0">
                <a:sym typeface="Wingdings"/>
              </a:rPr>
              <a:t> </a:t>
            </a:r>
            <a:r>
              <a:rPr lang="ko-KR" altLang="en-US" dirty="0" smtClean="0">
                <a:sym typeface="Wingdings"/>
              </a:rPr>
              <a:t> </a:t>
            </a:r>
            <a:r>
              <a:rPr lang="en-US" altLang="ko-KR" dirty="0" smtClean="0">
                <a:sym typeface="Wingdings"/>
              </a:rPr>
              <a:t>update dataset</a:t>
            </a:r>
          </a:p>
          <a:p>
            <a:pPr marL="1200150" lvl="2" indent="-285750">
              <a:buFont typeface=".AppleSystemUIFont" charset="-120"/>
              <a:buChar char="-"/>
            </a:pPr>
            <a:r>
              <a:rPr lang="en-US" altLang="ko-KR" dirty="0" smtClean="0">
                <a:sym typeface="Wingdings"/>
              </a:rPr>
              <a:t>Load Pickle filed model  Predict and return result</a:t>
            </a:r>
            <a:endParaRPr lang="en-US" dirty="0" smtClean="0">
              <a:sym typeface="Wingding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99247" y="753035"/>
            <a:ext cx="40744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 smtClean="0"/>
              <a:t>List of To-Do’s</a:t>
            </a:r>
          </a:p>
        </p:txBody>
      </p:sp>
    </p:spTree>
    <p:extLst>
      <p:ext uri="{BB962C8B-B14F-4D97-AF65-F5344CB8AC3E}">
        <p14:creationId xmlns:p14="http://schemas.microsoft.com/office/powerpoint/2010/main" val="2618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8061" y="941695"/>
            <a:ext cx="8948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u="sng" dirty="0" smtClean="0"/>
              <a:t>For more information on this project </a:t>
            </a:r>
            <a:r>
              <a:rPr lang="mr-IN" altLang="ko-KR" sz="3600" b="1" u="sng" dirty="0" smtClean="0"/>
              <a:t>…</a:t>
            </a:r>
            <a:endParaRPr lang="en-US" altLang="ko-KR" sz="3600" b="1" u="sng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7160993" y="3378016"/>
            <a:ext cx="368046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Please visit the links below :)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Github</a:t>
            </a:r>
            <a:endParaRPr lang="en-US" dirty="0"/>
          </a:p>
          <a:p>
            <a:r>
              <a:rPr lang="en-US" dirty="0" smtClean="0">
                <a:hlinkClick r:id="rId2"/>
              </a:rPr>
              <a:t>http://www.github.com/lucaseo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r>
              <a:rPr lang="en-US" dirty="0" smtClean="0"/>
              <a:t>LinkedIn </a:t>
            </a:r>
            <a:endParaRPr lang="en-US" dirty="0">
              <a:hlinkClick r:id="rId3"/>
            </a:endParaRPr>
          </a:p>
          <a:p>
            <a:r>
              <a:rPr lang="en-US" dirty="0" smtClean="0">
                <a:hlinkClick r:id="rId3"/>
              </a:rPr>
              <a:t>http://www.linkedin.com/in/lucaseo</a:t>
            </a:r>
            <a:r>
              <a:rPr lang="en-US" dirty="0" smtClean="0"/>
              <a:t> </a:t>
            </a:r>
          </a:p>
          <a:p>
            <a:endParaRPr lang="en-US" dirty="0"/>
          </a:p>
          <a:p>
            <a:r>
              <a:rPr lang="en-US" dirty="0" err="1" smtClean="0"/>
              <a:t>Github</a:t>
            </a:r>
            <a:r>
              <a:rPr lang="en-US" dirty="0" smtClean="0"/>
              <a:t> Blog</a:t>
            </a:r>
            <a:endParaRPr lang="en-US" dirty="0"/>
          </a:p>
          <a:p>
            <a:r>
              <a:rPr lang="en-US" dirty="0" smtClean="0">
                <a:hlinkClick r:id="rId4"/>
              </a:rPr>
              <a:t>http://www.lucaseo.github.io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061" y="1588026"/>
            <a:ext cx="53717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Please check the links below </a:t>
            </a:r>
            <a:r>
              <a:rPr lang="en-US" altLang="ko-KR" dirty="0" smtClean="0"/>
              <a:t>:D</a:t>
            </a:r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Github</a:t>
            </a:r>
            <a:r>
              <a:rPr lang="en-US" dirty="0" smtClean="0"/>
              <a:t> Repository Source Code</a:t>
            </a:r>
            <a:endParaRPr lang="en-US" dirty="0" smtClean="0">
              <a:hlinkClick r:id="rId2"/>
            </a:endParaRPr>
          </a:p>
          <a:p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github.com/lucaseo/content-worth-debut-artist-classification-project</a:t>
            </a:r>
            <a:r>
              <a:rPr lang="en-US" dirty="0" smtClean="0"/>
              <a:t> </a:t>
            </a:r>
          </a:p>
          <a:p>
            <a:endParaRPr lang="en-US" dirty="0"/>
          </a:p>
          <a:p>
            <a:r>
              <a:rPr lang="en-US" dirty="0" smtClean="0"/>
              <a:t>Data Visualization Web Application</a:t>
            </a:r>
            <a:endParaRPr lang="en-US" dirty="0"/>
          </a:p>
          <a:p>
            <a:r>
              <a:rPr lang="en-US" dirty="0" smtClean="0">
                <a:hlinkClick r:id="rId6"/>
              </a:rPr>
              <a:t>http://le-rookie-clf.herokuapp.com</a:t>
            </a:r>
            <a:r>
              <a:rPr lang="en-US" dirty="0" smtClean="0"/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160993" y="2606268"/>
            <a:ext cx="4107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u="sng" dirty="0" smtClean="0"/>
              <a:t>And about me</a:t>
            </a:r>
            <a:r>
              <a:rPr lang="ko-KR" altLang="en-US" sz="3600" b="1" u="sng" dirty="0" smtClean="0"/>
              <a:t> </a:t>
            </a:r>
            <a:r>
              <a:rPr lang="mr-IN" altLang="ko-KR" sz="3600" b="1" u="sng" dirty="0" smtClean="0"/>
              <a:t>…</a:t>
            </a:r>
            <a:endParaRPr lang="en-US" altLang="ko-KR" sz="3600" b="1" u="sng" dirty="0" smtClean="0"/>
          </a:p>
        </p:txBody>
      </p:sp>
    </p:spTree>
    <p:extLst>
      <p:ext uri="{BB962C8B-B14F-4D97-AF65-F5344CB8AC3E}">
        <p14:creationId xmlns:p14="http://schemas.microsoft.com/office/powerpoint/2010/main" val="8104687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183302"/>
            <a:ext cx="11029615" cy="1497507"/>
          </a:xfrm>
        </p:spPr>
        <p:txBody>
          <a:bodyPr/>
          <a:lstStyle/>
          <a:p>
            <a:r>
              <a:rPr lang="en-US" dirty="0" smtClean="0"/>
              <a:t>Thank you 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847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3551" y="678786"/>
            <a:ext cx="4807046" cy="596925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08567" y="859809"/>
            <a:ext cx="60323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Project Inspiration</a:t>
            </a:r>
            <a:endParaRPr lang="en-US" sz="2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508567" y="1769237"/>
            <a:ext cx="490415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2400" b="1" dirty="0" smtClean="0"/>
              <a:t>CEO’s needs</a:t>
            </a:r>
            <a:endParaRPr lang="en-US" altLang="ko-KR" sz="2400" dirty="0" smtClean="0"/>
          </a:p>
          <a:p>
            <a:pPr marL="285750" indent="-285750">
              <a:buFontTx/>
              <a:buChar char="-"/>
            </a:pP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742950" lvl="1" indent="-285750">
              <a:buFont typeface="Arial" charset="0"/>
              <a:buChar char="•"/>
            </a:pPr>
            <a:r>
              <a:rPr lang="en-US" altLang="ko-KR" dirty="0" smtClean="0"/>
              <a:t>Public reputation / preference analysis for merchandise sales </a:t>
            </a:r>
            <a:endParaRPr lang="en-US" altLang="ko-KR" dirty="0"/>
          </a:p>
          <a:p>
            <a:pPr marL="742950" lvl="1" indent="-285750">
              <a:buFont typeface="Arial" charset="0"/>
              <a:buChar char="•"/>
            </a:pPr>
            <a:endParaRPr lang="en-US" altLang="ko-KR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altLang="ko-KR" dirty="0" smtClean="0"/>
              <a:t>K-</a:t>
            </a:r>
            <a:r>
              <a:rPr lang="en-US" altLang="ko-KR" dirty="0" err="1" smtClean="0"/>
              <a:t>Hiphop</a:t>
            </a:r>
            <a:r>
              <a:rPr lang="en-US" altLang="ko-KR" dirty="0" smtClean="0"/>
              <a:t> buzz analysis in South-East Asian region media</a:t>
            </a:r>
          </a:p>
          <a:p>
            <a:pPr marL="742950" lvl="1" indent="-285750">
              <a:buFont typeface="Arial" charset="0"/>
              <a:buChar char="•"/>
            </a:pPr>
            <a:endParaRPr lang="en-US" altLang="ko-KR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altLang="ko-KR" dirty="0" smtClean="0"/>
              <a:t>Super Rookie Artist prediction analysis</a:t>
            </a:r>
            <a:endParaRPr lang="en-US" altLang="ko-KR" dirty="0" smtClean="0"/>
          </a:p>
          <a:p>
            <a:pPr marL="742950" lvl="1" indent="-285750">
              <a:buFont typeface="Arial" charset="0"/>
              <a:buChar char="•"/>
            </a:pPr>
            <a:endParaRPr lang="en-US" altLang="ko-KR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altLang="ko-KR" dirty="0" smtClean="0"/>
              <a:t>Messenger app </a:t>
            </a:r>
            <a:r>
              <a:rPr lang="en-US" altLang="ko-KR" dirty="0" err="1" smtClean="0"/>
              <a:t>chatbot</a:t>
            </a:r>
            <a:endParaRPr lang="en-US" altLang="ko-KR" dirty="0" smtClean="0"/>
          </a:p>
          <a:p>
            <a:pPr marL="742950" lvl="1" indent="-285750">
              <a:buFont typeface="Arial" charset="0"/>
              <a:buChar char="•"/>
            </a:pPr>
            <a:endParaRPr lang="en-US" altLang="ko-KR" dirty="0"/>
          </a:p>
          <a:p>
            <a:pPr marL="742950" lvl="1" indent="-285750">
              <a:buFont typeface="Arial" charset="0"/>
              <a:buChar char="•"/>
            </a:pPr>
            <a:r>
              <a:rPr lang="en-US" altLang="ko-KR" dirty="0" smtClean="0"/>
              <a:t>And many more </a:t>
            </a:r>
            <a:r>
              <a:rPr lang="mr-IN" altLang="ko-KR" dirty="0" smtClean="0"/>
              <a:t>…</a:t>
            </a:r>
            <a:endParaRPr lang="en-US" altLang="ko-KR" dirty="0"/>
          </a:p>
        </p:txBody>
      </p:sp>
      <p:sp>
        <p:nvSpPr>
          <p:cNvPr id="5" name="TextBox 4"/>
          <p:cNvSpPr txBox="1"/>
          <p:nvPr/>
        </p:nvSpPr>
        <p:spPr>
          <a:xfrm>
            <a:off x="4744852" y="1508355"/>
            <a:ext cx="20486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Why don’t I see you </a:t>
            </a:r>
          </a:p>
          <a:p>
            <a:r>
              <a:rPr lang="en-US" sz="1600" dirty="0" smtClean="0"/>
              <a:t>working these days?</a:t>
            </a:r>
            <a:endParaRPr 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6173508" y="2506807"/>
            <a:ext cx="2416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I’ve been totally occupied with this machine learning thing</a:t>
            </a:r>
            <a:endParaRPr 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5769201" y="3211050"/>
            <a:ext cx="30058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Do you have anything in mind that you want to predict or analyze ?</a:t>
            </a:r>
          </a:p>
          <a:p>
            <a:r>
              <a:rPr lang="en-US" sz="1400" dirty="0" smtClean="0"/>
              <a:t>I need some inspiration for my project</a:t>
            </a: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9722223" y="4182036"/>
            <a:ext cx="17620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Actually, I do !!</a:t>
            </a:r>
            <a:endParaRPr 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8875059" y="4706471"/>
            <a:ext cx="13447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This </a:t>
            </a:r>
            <a:r>
              <a:rPr lang="mr-IN" sz="1600" dirty="0" smtClean="0"/>
              <a:t>…</a:t>
            </a:r>
            <a:endParaRPr 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8875059" y="5120028"/>
            <a:ext cx="13447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And that </a:t>
            </a:r>
            <a:r>
              <a:rPr lang="mr-IN" sz="1600" dirty="0" smtClean="0"/>
              <a:t>…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8996081" y="5630740"/>
            <a:ext cx="24344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This would be awesome </a:t>
            </a:r>
            <a:endParaRPr 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9547412" y="6177712"/>
            <a:ext cx="22949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Yeah and that too </a:t>
            </a:r>
            <a:r>
              <a:rPr lang="mr-IN" sz="1600" dirty="0" smtClean="0"/>
              <a:t>…</a:t>
            </a:r>
            <a:endParaRPr 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9393018" y="1077700"/>
            <a:ext cx="1129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 CEO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20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290915" y="2877671"/>
            <a:ext cx="985669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/>
              <a:t>Predict Super Rookie</a:t>
            </a:r>
            <a:r>
              <a:rPr lang="en-US" altLang="ko-KR" sz="4000" b="1" dirty="0"/>
              <a:t> </a:t>
            </a:r>
            <a:r>
              <a:rPr lang="en-US" altLang="ko-KR" sz="4000" b="1" dirty="0" smtClean="0"/>
              <a:t>??</a:t>
            </a:r>
            <a:r>
              <a:rPr lang="ko-KR" altLang="en-US" sz="4000" b="1" dirty="0" smtClean="0"/>
              <a:t> </a:t>
            </a:r>
            <a:r>
              <a:rPr lang="en-US" altLang="ko-KR" sz="4000" b="1" dirty="0" smtClean="0"/>
              <a:t>( </a:t>
            </a:r>
            <a:r>
              <a:rPr lang="mr-IN" altLang="ko-KR" sz="4000" b="1" dirty="0" smtClean="0"/>
              <a:t>…</a:t>
            </a:r>
            <a:r>
              <a:rPr lang="en-US" altLang="ko-KR" sz="4000" b="1" dirty="0" smtClean="0"/>
              <a:t> sounds cool. Maybe I should first focus on this one)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948392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52685" y="2203764"/>
            <a:ext cx="2781531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800" b="1" smtClean="0"/>
              <a:t>Let’s predict Super Rookie!!!</a:t>
            </a:r>
            <a:endParaRPr lang="en-US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455796" y="660210"/>
            <a:ext cx="36116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u="sng" dirty="0" smtClean="0"/>
              <a:t>Setting </a:t>
            </a:r>
            <a:r>
              <a:rPr lang="en-US" altLang="ko-KR" sz="3600" b="1" u="sng" dirty="0"/>
              <a:t>M</a:t>
            </a:r>
            <a:r>
              <a:rPr lang="en-US" altLang="ko-KR" sz="3600" b="1" u="sng" dirty="0" smtClean="0"/>
              <a:t>ore Specific Goal</a:t>
            </a:r>
            <a:r>
              <a:rPr lang="ko-KR" altLang="en-US" sz="3600" b="1" u="sng" dirty="0" smtClean="0"/>
              <a:t> </a:t>
            </a:r>
            <a:r>
              <a:rPr lang="mr-IN" altLang="ko-KR" sz="3600" b="1" u="sng" dirty="0" smtClean="0"/>
              <a:t>…</a:t>
            </a:r>
            <a:endParaRPr lang="en-US" sz="3600" b="1" u="sng" dirty="0"/>
          </a:p>
        </p:txBody>
      </p:sp>
      <p:sp>
        <p:nvSpPr>
          <p:cNvPr id="4" name="TextBox 3"/>
          <p:cNvSpPr txBox="1"/>
          <p:nvPr/>
        </p:nvSpPr>
        <p:spPr>
          <a:xfrm>
            <a:off x="5145205" y="1040261"/>
            <a:ext cx="513155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Hiphople</a:t>
            </a:r>
            <a:r>
              <a:rPr lang="en-US" altLang="ko-KR" dirty="0" smtClean="0"/>
              <a:t> Magazine Team produces contents of successful debut artists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772600" y="2131238"/>
            <a:ext cx="5581933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When producing contents on a debut artist </a:t>
            </a:r>
            <a:r>
              <a:rPr lang="mr-IN" altLang="ko-KR" dirty="0" smtClean="0"/>
              <a:t>…</a:t>
            </a:r>
            <a:r>
              <a:rPr lang="ko-KR" altLang="en-US" dirty="0" smtClean="0"/>
              <a:t> </a:t>
            </a:r>
            <a:r>
              <a:rPr lang="en-US" altLang="ko-KR" dirty="0" smtClean="0"/>
              <a:t>:</a:t>
            </a:r>
            <a:r>
              <a:rPr lang="ko-KR" altLang="en-US" dirty="0" smtClean="0"/>
              <a:t>  </a:t>
            </a:r>
            <a:endParaRPr lang="en-US" altLang="ko-KR" dirty="0" smtClean="0"/>
          </a:p>
          <a:p>
            <a:endParaRPr lang="en-US" altLang="ko-KR" dirty="0"/>
          </a:p>
          <a:p>
            <a:pPr marL="400050" indent="-400050">
              <a:buAutoNum type="romanLcParenBoth"/>
            </a:pPr>
            <a:r>
              <a:rPr lang="en-US" altLang="ko-KR" dirty="0" smtClean="0"/>
              <a:t>Based on the domain/industrial knowledge , editors decide whether or not to produce a content on </a:t>
            </a:r>
            <a:r>
              <a:rPr lang="en-US" altLang="ko-KR" dirty="0" err="1" smtClean="0"/>
              <a:t>thie</a:t>
            </a:r>
            <a:r>
              <a:rPr lang="en-US" altLang="ko-KR" dirty="0" smtClean="0"/>
              <a:t> particular rookie artist.</a:t>
            </a:r>
          </a:p>
          <a:p>
            <a:pPr marL="400050" indent="-400050">
              <a:buAutoNum type="romanLcParenBoth"/>
            </a:pPr>
            <a:endParaRPr lang="en-US" altLang="ko-KR" dirty="0"/>
          </a:p>
          <a:p>
            <a:pPr marL="400050" indent="-400050">
              <a:buAutoNum type="romanLcParenBoth"/>
            </a:pPr>
            <a:r>
              <a:rPr lang="en-US" altLang="ko-KR" dirty="0" smtClean="0"/>
              <a:t>Spend considerable amount of time to research them.</a:t>
            </a:r>
            <a:endParaRPr lang="en-US" altLang="ko-KR" dirty="0"/>
          </a:p>
          <a:p>
            <a:pPr marL="400050" indent="-400050">
              <a:buAutoNum type="romanLcParenBoth"/>
            </a:pPr>
            <a:endParaRPr lang="en-US" altLang="ko-KR" dirty="0" smtClean="0"/>
          </a:p>
          <a:p>
            <a:pPr marL="400050" indent="-400050">
              <a:buAutoNum type="romanLcParenBoth"/>
            </a:pPr>
            <a:r>
              <a:rPr lang="en-US" dirty="0" smtClean="0"/>
              <a:t>Or loose chance to become the first press to write about the </a:t>
            </a:r>
            <a:r>
              <a:rPr lang="en-US" dirty="0" err="1" smtClean="0"/>
              <a:t>aritst</a:t>
            </a:r>
            <a:r>
              <a:rPr lang="en-US" dirty="0" smtClean="0"/>
              <a:t> to other press.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196083" y="5609397"/>
            <a:ext cx="3807725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How can we reduce research time by assigning priority list?</a:t>
            </a:r>
            <a:endParaRPr lang="en-US" altLang="ko-KR" dirty="0"/>
          </a:p>
          <a:p>
            <a:pPr algn="ctr"/>
            <a:r>
              <a:rPr lang="en-US" altLang="ko-KR" dirty="0" smtClean="0"/>
              <a:t>&amp;</a:t>
            </a:r>
            <a:endParaRPr lang="en-US" dirty="0"/>
          </a:p>
          <a:p>
            <a:pPr algn="ctr"/>
            <a:r>
              <a:rPr lang="en-US" dirty="0" smtClean="0"/>
              <a:t>Improve decision making process?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64023" y="3733589"/>
            <a:ext cx="4350024" cy="25853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Let’s predict whether the rookie artist </a:t>
            </a:r>
          </a:p>
          <a:p>
            <a:endParaRPr lang="en-US" altLang="ko-KR" dirty="0"/>
          </a:p>
          <a:p>
            <a:r>
              <a:rPr lang="en-US" altLang="ko-KR" dirty="0" smtClean="0"/>
              <a:t>is worth creating a content  &amp; publish / </a:t>
            </a:r>
          </a:p>
          <a:p>
            <a:endParaRPr lang="en-US" altLang="ko-KR" dirty="0"/>
          </a:p>
          <a:p>
            <a:r>
              <a:rPr lang="en-US" altLang="ko-KR" dirty="0" smtClean="0"/>
              <a:t>distribute to our subscribers with</a:t>
            </a:r>
            <a:r>
              <a:rPr lang="en-US" altLang="ko-KR" dirty="0"/>
              <a:t> </a:t>
            </a:r>
            <a:r>
              <a:rPr lang="en-US" altLang="ko-KR" dirty="0" smtClean="0"/>
              <a:t>Machine </a:t>
            </a:r>
          </a:p>
          <a:p>
            <a:endParaRPr lang="en-US" altLang="ko-KR" dirty="0"/>
          </a:p>
          <a:p>
            <a:r>
              <a:rPr lang="en-US" altLang="ko-KR" dirty="0" smtClean="0"/>
              <a:t>Learning </a:t>
            </a:r>
            <a:r>
              <a:rPr lang="en-US" altLang="ko-KR" dirty="0"/>
              <a:t>c</a:t>
            </a:r>
            <a:r>
              <a:rPr lang="en-US" altLang="ko-KR" dirty="0" smtClean="0"/>
              <a:t>lassification technique based on </a:t>
            </a:r>
          </a:p>
          <a:p>
            <a:endParaRPr lang="en-US" altLang="ko-KR" dirty="0"/>
          </a:p>
          <a:p>
            <a:r>
              <a:rPr lang="en-US" altLang="ko-KR" dirty="0" smtClean="0"/>
              <a:t>the quantitative information</a:t>
            </a:r>
            <a:endParaRPr lang="en-US" altLang="ko-KR" dirty="0" smtClean="0"/>
          </a:p>
        </p:txBody>
      </p:sp>
      <p:cxnSp>
        <p:nvCxnSpPr>
          <p:cNvPr id="14" name="Curved Connector 13"/>
          <p:cNvCxnSpPr>
            <a:stCxn id="2" idx="3"/>
            <a:endCxn id="4" idx="0"/>
          </p:cNvCxnSpPr>
          <p:nvPr/>
        </p:nvCxnSpPr>
        <p:spPr>
          <a:xfrm flipV="1">
            <a:off x="3834216" y="1040261"/>
            <a:ext cx="3876769" cy="1640557"/>
          </a:xfrm>
          <a:prstGeom prst="curvedConnector4">
            <a:avLst>
              <a:gd name="adj1" fmla="val 16908"/>
              <a:gd name="adj2" fmla="val 113934"/>
            </a:avLst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>
            <a:stCxn id="4" idx="3"/>
            <a:endCxn id="5" idx="0"/>
          </p:cNvCxnSpPr>
          <p:nvPr/>
        </p:nvCxnSpPr>
        <p:spPr>
          <a:xfrm flipH="1">
            <a:off x="8563567" y="1363427"/>
            <a:ext cx="1713197" cy="767811"/>
          </a:xfrm>
          <a:prstGeom prst="curvedConnector4">
            <a:avLst>
              <a:gd name="adj1" fmla="val -13343"/>
              <a:gd name="adj2" fmla="val 71045"/>
            </a:avLst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/>
          <p:cNvCxnSpPr>
            <a:stCxn id="5" idx="3"/>
            <a:endCxn id="6" idx="3"/>
          </p:cNvCxnSpPr>
          <p:nvPr/>
        </p:nvCxnSpPr>
        <p:spPr>
          <a:xfrm flipH="1">
            <a:off x="10003808" y="3562399"/>
            <a:ext cx="1350725" cy="2647163"/>
          </a:xfrm>
          <a:prstGeom prst="curvedConnector3">
            <a:avLst>
              <a:gd name="adj1" fmla="val -16924"/>
            </a:avLst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urved Connector 26"/>
          <p:cNvCxnSpPr>
            <a:stCxn id="6" idx="1"/>
            <a:endCxn id="7" idx="0"/>
          </p:cNvCxnSpPr>
          <p:nvPr/>
        </p:nvCxnSpPr>
        <p:spPr>
          <a:xfrm rot="10800000">
            <a:off x="2639035" y="3733590"/>
            <a:ext cx="3557048" cy="2475973"/>
          </a:xfrm>
          <a:prstGeom prst="curvedConnector4">
            <a:avLst>
              <a:gd name="adj1" fmla="val 19427"/>
              <a:gd name="adj2" fmla="val 109233"/>
            </a:avLst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849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alphaModFix amt="3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692" y="706522"/>
            <a:ext cx="3803624" cy="5981099"/>
          </a:xfrm>
          <a:prstGeom prst="rect">
            <a:avLst/>
          </a:prstGeom>
          <a:ln>
            <a:noFill/>
          </a:ln>
        </p:spPr>
      </p:pic>
      <p:grpSp>
        <p:nvGrpSpPr>
          <p:cNvPr id="5" name="Group 4"/>
          <p:cNvGrpSpPr/>
          <p:nvPr/>
        </p:nvGrpSpPr>
        <p:grpSpPr>
          <a:xfrm>
            <a:off x="65103" y="750625"/>
            <a:ext cx="4290896" cy="6027694"/>
            <a:chOff x="4903526" y="-204716"/>
            <a:chExt cx="5709078" cy="778023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4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7587"/>
            <a:stretch/>
          </p:blipFill>
          <p:spPr>
            <a:xfrm>
              <a:off x="4903526" y="3916908"/>
              <a:ext cx="5709078" cy="3658606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5">
              <a:alphaModFix amt="3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9900"/>
            <a:stretch/>
          </p:blipFill>
          <p:spPr>
            <a:xfrm>
              <a:off x="4903526" y="-204716"/>
              <a:ext cx="5709078" cy="4121624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alphaModFix amt="3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8535" y="750625"/>
            <a:ext cx="3788313" cy="593699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60047" y="3270483"/>
            <a:ext cx="8820914" cy="230832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 spc="600" dirty="0" smtClean="0">
                <a:solidFill>
                  <a:srgbClr val="FFFF00"/>
                </a:solidFill>
              </a:rPr>
              <a:t>HIPHOPLE’s contents</a:t>
            </a:r>
            <a:r>
              <a:rPr lang="ko-KR" altLang="en-US" sz="3600" b="1" spc="600" dirty="0" smtClean="0">
                <a:solidFill>
                  <a:srgbClr val="FFFF00"/>
                </a:solidFill>
              </a:rPr>
              <a:t> </a:t>
            </a:r>
            <a:r>
              <a:rPr lang="en-US" altLang="ko-KR" sz="3600" b="1" spc="600" dirty="0" smtClean="0">
                <a:solidFill>
                  <a:srgbClr val="FFFF00"/>
                </a:solidFill>
              </a:rPr>
              <a:t>=</a:t>
            </a:r>
            <a:r>
              <a:rPr lang="ko-KR" altLang="en-US" sz="3600" b="1" spc="600" dirty="0" smtClean="0">
                <a:solidFill>
                  <a:srgbClr val="FFFF00"/>
                </a:solidFill>
              </a:rPr>
              <a:t> </a:t>
            </a:r>
            <a:endParaRPr lang="en-US" altLang="ko-KR" sz="3600" b="1" spc="600" dirty="0" smtClean="0">
              <a:solidFill>
                <a:srgbClr val="FFFF00"/>
              </a:solidFill>
            </a:endParaRPr>
          </a:p>
          <a:p>
            <a:endParaRPr lang="en-US" altLang="ko-KR" sz="3600" b="1" spc="600" dirty="0">
              <a:solidFill>
                <a:srgbClr val="FFFF00"/>
              </a:solidFill>
            </a:endParaRPr>
          </a:p>
          <a:p>
            <a:r>
              <a:rPr lang="en-US" altLang="ko-KR" sz="3600" b="1" spc="600" dirty="0" smtClean="0">
                <a:solidFill>
                  <a:srgbClr val="FFFF00"/>
                </a:solidFill>
              </a:rPr>
              <a:t>Review</a:t>
            </a:r>
            <a:r>
              <a:rPr lang="ko-KR" altLang="en-US" sz="3600" b="1" spc="600" dirty="0" smtClean="0">
                <a:solidFill>
                  <a:srgbClr val="FFFF00"/>
                </a:solidFill>
              </a:rPr>
              <a:t> </a:t>
            </a:r>
            <a:r>
              <a:rPr lang="en-US" altLang="ko-KR" sz="3600" b="1" spc="600" dirty="0" smtClean="0">
                <a:solidFill>
                  <a:srgbClr val="FFFF00"/>
                </a:solidFill>
              </a:rPr>
              <a:t>+</a:t>
            </a:r>
            <a:r>
              <a:rPr lang="ko-KR" altLang="en-US" sz="3600" b="1" spc="600" dirty="0" smtClean="0">
                <a:solidFill>
                  <a:srgbClr val="FFFF00"/>
                </a:solidFill>
              </a:rPr>
              <a:t> </a:t>
            </a:r>
            <a:r>
              <a:rPr lang="en-US" altLang="ko-KR" sz="3600" b="1" spc="600" dirty="0" smtClean="0">
                <a:solidFill>
                  <a:srgbClr val="FFFF00"/>
                </a:solidFill>
              </a:rPr>
              <a:t>Interview</a:t>
            </a:r>
            <a:r>
              <a:rPr lang="ko-KR" altLang="en-US" sz="3600" b="1" spc="600" dirty="0" smtClean="0">
                <a:solidFill>
                  <a:srgbClr val="FFFF00"/>
                </a:solidFill>
              </a:rPr>
              <a:t> </a:t>
            </a:r>
            <a:r>
              <a:rPr lang="en-US" altLang="ko-KR" sz="3600" b="1" spc="600" dirty="0" smtClean="0">
                <a:solidFill>
                  <a:srgbClr val="FFFF00"/>
                </a:solidFill>
              </a:rPr>
              <a:t>+</a:t>
            </a:r>
            <a:r>
              <a:rPr lang="ko-KR" altLang="en-US" sz="3600" b="1" spc="600" dirty="0" smtClean="0">
                <a:solidFill>
                  <a:srgbClr val="FFFF00"/>
                </a:solidFill>
              </a:rPr>
              <a:t> </a:t>
            </a:r>
            <a:r>
              <a:rPr lang="en-US" altLang="ko-KR" sz="3600" b="1" spc="600" dirty="0" smtClean="0">
                <a:solidFill>
                  <a:srgbClr val="FFFF00"/>
                </a:solidFill>
              </a:rPr>
              <a:t>Feature Articles</a:t>
            </a:r>
            <a:r>
              <a:rPr lang="ko-KR" altLang="en-US" sz="3600" b="1" spc="600" dirty="0" smtClean="0">
                <a:solidFill>
                  <a:srgbClr val="FFFF00"/>
                </a:solidFill>
              </a:rPr>
              <a:t> </a:t>
            </a:r>
            <a:r>
              <a:rPr lang="en-US" altLang="ko-KR" sz="3600" b="1" spc="600" dirty="0" smtClean="0">
                <a:solidFill>
                  <a:srgbClr val="FFFF00"/>
                </a:solidFill>
              </a:rPr>
              <a:t>+ </a:t>
            </a:r>
            <a:r>
              <a:rPr lang="en-US" altLang="ko-KR" sz="3600" b="1" spc="600" dirty="0" smtClean="0">
                <a:solidFill>
                  <a:srgbClr val="FFFF00"/>
                </a:solidFill>
              </a:rPr>
              <a:t>SNS Account</a:t>
            </a:r>
            <a:r>
              <a:rPr lang="ko-KR" altLang="en-US" sz="3600" b="1" spc="600" dirty="0" smtClean="0">
                <a:solidFill>
                  <a:srgbClr val="FFFF00"/>
                </a:solidFill>
              </a:rPr>
              <a:t> </a:t>
            </a:r>
            <a:r>
              <a:rPr lang="en-US" altLang="ko-KR" sz="3600" b="1" spc="600" dirty="0" smtClean="0">
                <a:solidFill>
                  <a:srgbClr val="FFFF00"/>
                </a:solidFill>
              </a:rPr>
              <a:t>+ @</a:t>
            </a:r>
            <a:endParaRPr lang="en-US" sz="3600" b="1" spc="6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651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3043910"/>
            <a:ext cx="11029615" cy="1497507"/>
          </a:xfrm>
        </p:spPr>
        <p:txBody>
          <a:bodyPr/>
          <a:lstStyle/>
          <a:p>
            <a:r>
              <a:rPr lang="en-US" b="1" dirty="0" smtClean="0"/>
              <a:t>Project workflow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73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68740" y="941696"/>
            <a:ext cx="751991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2400" dirty="0" smtClean="0"/>
              <a:t>Define Variables / Input</a:t>
            </a:r>
            <a:endParaRPr lang="en-US" altLang="ko-KR" sz="2400" dirty="0" smtClean="0"/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r>
              <a:rPr lang="en-US" altLang="ko-KR" sz="2400" dirty="0" smtClean="0"/>
              <a:t>Collect Data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&amp;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Store AWS MySQL DB Server</a:t>
            </a:r>
            <a:endParaRPr lang="en-US" altLang="ko-KR" sz="2400" dirty="0" smtClean="0"/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FontTx/>
              <a:buAutoNum type="arabicPeriod"/>
            </a:pPr>
            <a:r>
              <a:rPr lang="en-US" altLang="ko-KR" sz="2400" dirty="0" smtClean="0"/>
              <a:t>Labeling Target Variable Classes</a:t>
            </a:r>
            <a:endParaRPr lang="en-US" altLang="ko-KR" sz="2400" dirty="0" smtClean="0"/>
          </a:p>
          <a:p>
            <a:pPr marL="342900" indent="-342900">
              <a:buFontTx/>
              <a:buAutoNum type="arabicPeriod"/>
            </a:pPr>
            <a:endParaRPr lang="en-US" altLang="ko-KR" sz="2400" dirty="0"/>
          </a:p>
          <a:p>
            <a:pPr marL="342900" indent="-342900">
              <a:buFontTx/>
              <a:buAutoNum type="arabicPeriod"/>
            </a:pPr>
            <a:r>
              <a:rPr lang="en-US" altLang="ko-KR" sz="2400" dirty="0" smtClean="0"/>
              <a:t>ORM Data Query</a:t>
            </a:r>
          </a:p>
          <a:p>
            <a:pPr marL="342900" indent="-342900">
              <a:buFontTx/>
              <a:buAutoNum type="arabicPeriod"/>
            </a:pPr>
            <a:endParaRPr lang="en-US" altLang="ko-KR" sz="2400" dirty="0" smtClean="0"/>
          </a:p>
          <a:p>
            <a:pPr marL="342900" indent="-342900">
              <a:buFontTx/>
              <a:buAutoNum type="arabicPeriod"/>
            </a:pPr>
            <a:r>
              <a:rPr lang="en-US" altLang="ko-KR" sz="2400" dirty="0" smtClean="0"/>
              <a:t>Merging Data</a:t>
            </a:r>
            <a:endParaRPr lang="en-US" altLang="ko-KR" sz="2400" dirty="0"/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r>
              <a:rPr lang="en-US" altLang="ko-KR" sz="2400" dirty="0" smtClean="0"/>
              <a:t>Fitting Models</a:t>
            </a:r>
            <a:endParaRPr lang="en-US" altLang="ko-KR" sz="2400" dirty="0" smtClean="0"/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r>
              <a:rPr lang="en-US" sz="2400" dirty="0" smtClean="0"/>
              <a:t>Feature </a:t>
            </a:r>
            <a:r>
              <a:rPr lang="en-US" sz="2400" dirty="0" smtClean="0"/>
              <a:t>Engineering</a:t>
            </a:r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r>
              <a:rPr lang="en-US" altLang="ko-KR" sz="2400" dirty="0" smtClean="0"/>
              <a:t>Model Cross Validation and Optimization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31115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832</TotalTime>
  <Words>1290</Words>
  <Application>Microsoft Macintosh PowerPoint</Application>
  <PresentationFormat>Widescreen</PresentationFormat>
  <Paragraphs>412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3" baseType="lpstr">
      <vt:lpstr>.AppleSystemUIFont</vt:lpstr>
      <vt:lpstr>Calibri</vt:lpstr>
      <vt:lpstr>Gill Sans MT</vt:lpstr>
      <vt:lpstr>Mangal</vt:lpstr>
      <vt:lpstr>Wingdings</vt:lpstr>
      <vt:lpstr>Wingdings 2</vt:lpstr>
      <vt:lpstr>휴먼매직체</vt:lpstr>
      <vt:lpstr>Arial</vt:lpstr>
      <vt:lpstr>Dividend</vt:lpstr>
      <vt:lpstr>Content-worth debut artist classifier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Project workflow</vt:lpstr>
      <vt:lpstr>PowerPoint Presentation</vt:lpstr>
      <vt:lpstr>Define variables / input</vt:lpstr>
      <vt:lpstr>PowerPoint Presentation</vt:lpstr>
      <vt:lpstr>PowerPoint Presentation</vt:lpstr>
      <vt:lpstr>Collecting data (crawling)</vt:lpstr>
      <vt:lpstr>PowerPoint Presentation</vt:lpstr>
      <vt:lpstr>Target Variable Class Labeling</vt:lpstr>
      <vt:lpstr>PowerPoint Presentation</vt:lpstr>
      <vt:lpstr>Merge Data</vt:lpstr>
      <vt:lpstr>PowerPoint Presentation</vt:lpstr>
      <vt:lpstr>Fitting Models</vt:lpstr>
      <vt:lpstr>PowerPoint Presentation</vt:lpstr>
      <vt:lpstr>PowerPoint Presentation</vt:lpstr>
      <vt:lpstr>Feature engineering</vt:lpstr>
      <vt:lpstr>PowerPoint Presentation</vt:lpstr>
      <vt:lpstr>Improving performance &amp; optimization</vt:lpstr>
      <vt:lpstr>PowerPoint Presentation</vt:lpstr>
      <vt:lpstr>PowerPoint Presentation</vt:lpstr>
      <vt:lpstr>PowerPoint Presentation</vt:lpstr>
      <vt:lpstr>Test new data !</vt:lpstr>
      <vt:lpstr>PowerPoint Presentation</vt:lpstr>
      <vt:lpstr>PowerPoint Presentation</vt:lpstr>
      <vt:lpstr>How can I improve further?</vt:lpstr>
      <vt:lpstr>PowerPoint Presentation</vt:lpstr>
      <vt:lpstr>PowerPoint Presentation</vt:lpstr>
      <vt:lpstr>Thank you !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Content worth debut artist classifier </dc:title>
  <dc:creator>SEO Wonyoung</dc:creator>
  <cp:lastModifiedBy>SEO Wonyoung</cp:lastModifiedBy>
  <cp:revision>65</cp:revision>
  <cp:lastPrinted>2018-05-09T15:55:55Z</cp:lastPrinted>
  <dcterms:created xsi:type="dcterms:W3CDTF">2018-05-08T18:12:16Z</dcterms:created>
  <dcterms:modified xsi:type="dcterms:W3CDTF">2018-05-11T16:13:44Z</dcterms:modified>
</cp:coreProperties>
</file>

<file path=docProps/thumbnail.jpeg>
</file>